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34"/>
  </p:notesMasterIdLst>
  <p:sldIdLst>
    <p:sldId id="256" r:id="rId3"/>
    <p:sldId id="257" r:id="rId4"/>
    <p:sldId id="258" r:id="rId5"/>
    <p:sldId id="259" r:id="rId6"/>
    <p:sldId id="265" r:id="rId7"/>
    <p:sldId id="266" r:id="rId8"/>
    <p:sldId id="267" r:id="rId9"/>
    <p:sldId id="268" r:id="rId10"/>
    <p:sldId id="269" r:id="rId11"/>
    <p:sldId id="270" r:id="rId12"/>
    <p:sldId id="271" r:id="rId13"/>
    <p:sldId id="260" r:id="rId14"/>
    <p:sldId id="273" r:id="rId15"/>
    <p:sldId id="276" r:id="rId16"/>
    <p:sldId id="277" r:id="rId17"/>
    <p:sldId id="278" r:id="rId18"/>
    <p:sldId id="279" r:id="rId19"/>
    <p:sldId id="280" r:id="rId20"/>
    <p:sldId id="281" r:id="rId21"/>
    <p:sldId id="282" r:id="rId22"/>
    <p:sldId id="283" r:id="rId23"/>
    <p:sldId id="284" r:id="rId24"/>
    <p:sldId id="285" r:id="rId25"/>
    <p:sldId id="286" r:id="rId26"/>
    <p:sldId id="272" r:id="rId27"/>
    <p:sldId id="261" r:id="rId28"/>
    <p:sldId id="275" r:id="rId29"/>
    <p:sldId id="274" r:id="rId30"/>
    <p:sldId id="262" r:id="rId31"/>
    <p:sldId id="263" r:id="rId32"/>
    <p:sldId id="264" r:id="rId33"/>
  </p:sldIdLst>
  <p:sldSz cx="12192000" cy="6858000"/>
  <p:notesSz cx="6858000" cy="9144000"/>
  <p:embeddedFontLst>
    <p:embeddedFont>
      <p:font typeface="Calibri" panose="020F0502020204030204" pitchFamily="34" charset="0"/>
      <p:regular r:id="rId35"/>
      <p:bold r:id="rId36"/>
      <p:italic r:id="rId37"/>
      <p:boldItalic r:id="rId38"/>
    </p:embeddedFont>
    <p:embeddedFont>
      <p:font typeface="Montserrat Light" pitchFamily="2" charset="0"/>
      <p:regular r:id="rId39"/>
      <p:bold r:id="rId40"/>
      <p:italic r:id="rId41"/>
      <p:boldItalic r:id="rId42"/>
    </p:embeddedFont>
    <p:embeddedFont>
      <p:font typeface="Roboto Mono" panose="00000009000000000000" pitchFamily="49" charset="0"/>
      <p:regular r:id="rId43"/>
      <p:bold r:id="rId44"/>
      <p:italic r:id="rId45"/>
      <p:boldItalic r:id="rId46"/>
    </p:embeddedFont>
    <p:embeddedFont>
      <p:font typeface="Roboto Mono Light" panose="00000009000000000000" pitchFamily="49" charset="0"/>
      <p:regular r:id="rId47"/>
      <p:bold r:id="rId48"/>
      <p:italic r:id="rId49"/>
      <p:boldItalic r:id="rId50"/>
    </p:embeddedFont>
    <p:embeddedFont>
      <p:font typeface="Roboto Mono Medium" panose="00000009000000000000" pitchFamily="49" charset="0"/>
      <p:regular r:id="rId51"/>
      <p:bold r:id="rId52"/>
      <p:italic r:id="rId53"/>
      <p:boldItalic r:id="rId54"/>
    </p:embeddedFont>
    <p:embeddedFont>
      <p:font typeface="Segoe UI" panose="020B0502040204020203" pitchFamily="34" charset="0"/>
      <p:regular r:id="rId55"/>
      <p:bold r:id="rId56"/>
      <p:italic r:id="rId57"/>
      <p:boldItalic r:id="rId58"/>
    </p:embeddedFont>
    <p:embeddedFont>
      <p:font typeface="Sora" panose="020B0604020202020204" charset="0"/>
      <p:regular r:id="rId59"/>
      <p:bold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1" roundtripDataSignature="AMtx7mjxor6811EBU9G2oes3eqjvoyiI8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864"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font" Target="fonts/font21.fntdata"/><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font" Target="fonts/font24.fntdata"/><Relationship Id="rId5" Type="http://schemas.openxmlformats.org/officeDocument/2006/relationships/slide" Target="slides/slide3.xml"/><Relationship Id="rId61" Type="http://customschemas.google.com/relationships/presentationmetadata" Target="meta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font" Target="fonts/font22.fntdata"/><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1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font" Target="fonts/font25.fntdata"/><Relationship Id="rId20" Type="http://schemas.openxmlformats.org/officeDocument/2006/relationships/slide" Target="slides/slide18.xml"/><Relationship Id="rId41" Type="http://schemas.openxmlformats.org/officeDocument/2006/relationships/font" Target="fonts/font7.fntdata"/><Relationship Id="rId54" Type="http://schemas.openxmlformats.org/officeDocument/2006/relationships/font" Target="fonts/font20.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font" Target="fonts/font23.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0.fntdata"/><Relationship Id="rId52" Type="http://schemas.openxmlformats.org/officeDocument/2006/relationships/font" Target="fonts/font18.fntdata"/><Relationship Id="rId60" Type="http://schemas.openxmlformats.org/officeDocument/2006/relationships/font" Target="fonts/font26.fntdata"/><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 name="Google Shape;18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89756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22521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2ad2f6649_0_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g142ad2f6649_0_1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14" name="Google Shape;214;g142ad2f6649_0_1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ad2f6649_0_1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42ad2f6649_0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27932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ad2f6649_0_1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42ad2f6649_0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290076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ad2f6649_0_1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42ad2f6649_0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23549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ad2f6649_0_1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42ad2f6649_0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23026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ad2f6649_0_1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42ad2f6649_0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85310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ad2f6649_0_1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42ad2f6649_0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2379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ad2f6649_0_1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42ad2f6649_0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11746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5" name="Google Shape;19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ad2f6649_0_1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42ad2f6649_0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773698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ad2f6649_0_1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42ad2f6649_0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149701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ad2f6649_0_1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42ad2f6649_0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144898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ad2f6649_0_1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42ad2f6649_0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174415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ad2f6649_0_1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42ad2f6649_0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478127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2ad2f6649_0_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g142ad2f6649_0_1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14" name="Google Shape;214;g142ad2f6649_0_1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extLst>
      <p:ext uri="{BB962C8B-B14F-4D97-AF65-F5344CB8AC3E}">
        <p14:creationId xmlns:p14="http://schemas.microsoft.com/office/powerpoint/2010/main" val="42526814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ad2f6649_0_1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42ad2f6649_0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ad2f6649_0_1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42ad2f6649_0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57085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ad2f6649_0_1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42ad2f6649_0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71288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451da43991_0_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5" name="Google Shape;225;g1451da43991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02" name="Google Shape;20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1" name="Google Shape;23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c19338028d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g1c19338028d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38" name="Google Shape;238;g1c19338028d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31</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02" name="Google Shape;20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extLst>
      <p:ext uri="{BB962C8B-B14F-4D97-AF65-F5344CB8AC3E}">
        <p14:creationId xmlns:p14="http://schemas.microsoft.com/office/powerpoint/2010/main" val="1130022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06649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7324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20474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02" name="Google Shape;20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extLst>
      <p:ext uri="{BB962C8B-B14F-4D97-AF65-F5344CB8AC3E}">
        <p14:creationId xmlns:p14="http://schemas.microsoft.com/office/powerpoint/2010/main" val="1144491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7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7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9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9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9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9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9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9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9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9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9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9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1"/>
        <p:cNvGrpSpPr/>
        <p:nvPr/>
      </p:nvGrpSpPr>
      <p:grpSpPr>
        <a:xfrm>
          <a:off x="0" y="0"/>
          <a:ext cx="0" cy="0"/>
          <a:chOff x="0" y="0"/>
          <a:chExt cx="0" cy="0"/>
        </a:xfrm>
      </p:grpSpPr>
      <p:sp>
        <p:nvSpPr>
          <p:cNvPr id="92" name="Google Shape;92;p7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93" name="Google Shape;93;p73"/>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94" name="Google Shape;94;p73"/>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95" name="Google Shape;95;p73"/>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96" name="Google Shape;96;p73"/>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97" name="Google Shape;97;p73"/>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cxnSp>
        <p:nvCxnSpPr>
          <p:cNvPr id="98" name="Google Shape;98;p73"/>
          <p:cNvCxnSpPr/>
          <p:nvPr/>
        </p:nvCxnSpPr>
        <p:spPr>
          <a:xfrm>
            <a:off x="504885" y="1224951"/>
            <a:ext cx="3640347" cy="0"/>
          </a:xfrm>
          <a:prstGeom prst="straightConnector1">
            <a:avLst/>
          </a:prstGeom>
          <a:noFill/>
          <a:ln w="28575" cap="flat" cmpd="sng">
            <a:solidFill>
              <a:srgbClr val="F3C145"/>
            </a:solidFill>
            <a:prstDash val="solid"/>
            <a:miter lim="800000"/>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99"/>
        <p:cNvGrpSpPr/>
        <p:nvPr/>
      </p:nvGrpSpPr>
      <p:grpSpPr>
        <a:xfrm>
          <a:off x="0" y="0"/>
          <a:ext cx="0" cy="0"/>
          <a:chOff x="0" y="0"/>
          <a:chExt cx="0" cy="0"/>
        </a:xfrm>
      </p:grpSpPr>
      <p:sp>
        <p:nvSpPr>
          <p:cNvPr id="100" name="Google Shape;100;p74"/>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103864"/>
              </a:buClr>
              <a:buSzPts val="4400"/>
              <a:buFont typeface="Sora"/>
              <a:buNone/>
              <a:defRPr sz="44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01" name="Google Shape;101;p74"/>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02" name="Google Shape;102;p74"/>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03" name="Google Shape;103;p74"/>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pic>
        <p:nvPicPr>
          <p:cNvPr id="104" name="Google Shape;104;p74"/>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05" name="Google Shape;105;p74"/>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cxnSp>
        <p:nvCxnSpPr>
          <p:cNvPr id="106" name="Google Shape;106;p74"/>
          <p:cNvCxnSpPr/>
          <p:nvPr/>
        </p:nvCxnSpPr>
        <p:spPr>
          <a:xfrm>
            <a:off x="3969975" y="3588007"/>
            <a:ext cx="4252050" cy="0"/>
          </a:xfrm>
          <a:prstGeom prst="straightConnector1">
            <a:avLst/>
          </a:prstGeom>
          <a:noFill/>
          <a:ln w="28575" cap="flat" cmpd="sng">
            <a:solidFill>
              <a:srgbClr val="F3C145"/>
            </a:solidFill>
            <a:prstDash val="solid"/>
            <a:miter lim="800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7"/>
        <p:cNvGrpSpPr/>
        <p:nvPr/>
      </p:nvGrpSpPr>
      <p:grpSpPr>
        <a:xfrm>
          <a:off x="0" y="0"/>
          <a:ext cx="0" cy="0"/>
          <a:chOff x="0" y="0"/>
          <a:chExt cx="0" cy="0"/>
        </a:xfrm>
      </p:grpSpPr>
      <p:sp>
        <p:nvSpPr>
          <p:cNvPr id="108" name="Google Shape;108;p72"/>
          <p:cNvSpPr txBox="1">
            <a:spLocks noGrp="1"/>
          </p:cNvSpPr>
          <p:nvPr>
            <p:ph type="title"/>
          </p:nvPr>
        </p:nvSpPr>
        <p:spPr>
          <a:xfrm>
            <a:off x="388943" y="365125"/>
            <a:ext cx="1150998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72"/>
          <p:cNvSpPr txBox="1">
            <a:spLocks noGrp="1"/>
          </p:cNvSpPr>
          <p:nvPr>
            <p:ph type="body" idx="1"/>
          </p:nvPr>
        </p:nvSpPr>
        <p:spPr>
          <a:xfrm>
            <a:off x="388943" y="1825625"/>
            <a:ext cx="11509980" cy="435133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10" name="Google Shape;110;p72"/>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11" name="Google Shape;111;p72"/>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12" name="Google Shape;112;p72"/>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13" name="Google Shape;113;p72"/>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cxnSp>
        <p:nvCxnSpPr>
          <p:cNvPr id="114" name="Google Shape;114;p72"/>
          <p:cNvCxnSpPr/>
          <p:nvPr/>
        </p:nvCxnSpPr>
        <p:spPr>
          <a:xfrm>
            <a:off x="504885" y="1224951"/>
            <a:ext cx="3640347" cy="0"/>
          </a:xfrm>
          <a:prstGeom prst="straightConnector1">
            <a:avLst/>
          </a:prstGeom>
          <a:noFill/>
          <a:ln w="28575" cap="flat" cmpd="sng">
            <a:solidFill>
              <a:srgbClr val="F3C145"/>
            </a:solidFill>
            <a:prstDash val="solid"/>
            <a:miter lim="800000"/>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15"/>
        <p:cNvGrpSpPr/>
        <p:nvPr/>
      </p:nvGrpSpPr>
      <p:grpSpPr>
        <a:xfrm>
          <a:off x="0" y="0"/>
          <a:ext cx="0" cy="0"/>
          <a:chOff x="0" y="0"/>
          <a:chExt cx="0" cy="0"/>
        </a:xfrm>
      </p:grpSpPr>
      <p:sp>
        <p:nvSpPr>
          <p:cNvPr id="116" name="Google Shape;116;p75"/>
          <p:cNvSpPr txBox="1"/>
          <p:nvPr/>
        </p:nvSpPr>
        <p:spPr>
          <a:xfrm>
            <a:off x="2499208" y="6356350"/>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888888"/>
              </a:solidFill>
              <a:latin typeface="Calibri"/>
              <a:ea typeface="Calibri"/>
              <a:cs typeface="Calibri"/>
              <a:sym typeface="Calibri"/>
            </a:endParaRPr>
          </a:p>
        </p:txBody>
      </p:sp>
      <p:cxnSp>
        <p:nvCxnSpPr>
          <p:cNvPr id="117" name="Google Shape;117;p75"/>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18" name="Google Shape;118;p75"/>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19" name="Google Shape;119;p75"/>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20" name="Google Shape;120;p75"/>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extLst>
    <p:ext uri="{DCECCB84-F9BA-43D5-87BE-67443E8EF086}">
      <p15:sldGuideLst xmlns:p15="http://schemas.microsoft.com/office/powerpoint/2012/main">
        <p15:guide id="1" pos="240">
          <p15:clr>
            <a:srgbClr val="FBAE40"/>
          </p15:clr>
        </p15:guide>
        <p15:guide id="2" pos="7440">
          <p15:clr>
            <a:srgbClr val="FBAE40"/>
          </p15:clr>
        </p15:guide>
        <p15:guide id="3" orient="horz" pos="192">
          <p15:clr>
            <a:srgbClr val="FBAE40"/>
          </p15:clr>
        </p15:guide>
        <p15:guide id="4" orient="horz" pos="412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1"/>
        <p:cNvGrpSpPr/>
        <p:nvPr/>
      </p:nvGrpSpPr>
      <p:grpSpPr>
        <a:xfrm>
          <a:off x="0" y="0"/>
          <a:ext cx="0" cy="0"/>
          <a:chOff x="0" y="0"/>
          <a:chExt cx="0" cy="0"/>
        </a:xfrm>
      </p:grpSpPr>
      <p:sp>
        <p:nvSpPr>
          <p:cNvPr id="122" name="Google Shape;122;p76"/>
          <p:cNvSpPr txBox="1">
            <a:spLocks noGrp="1"/>
          </p:cNvSpPr>
          <p:nvPr>
            <p:ph type="title"/>
          </p:nvPr>
        </p:nvSpPr>
        <p:spPr>
          <a:xfrm>
            <a:off x="388943" y="365125"/>
            <a:ext cx="11419126"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76"/>
          <p:cNvSpPr txBox="1">
            <a:spLocks noGrp="1"/>
          </p:cNvSpPr>
          <p:nvPr>
            <p:ph type="body" idx="1"/>
          </p:nvPr>
        </p:nvSpPr>
        <p:spPr>
          <a:xfrm>
            <a:off x="388943" y="1825625"/>
            <a:ext cx="5854700" cy="435133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76"/>
          <p:cNvSpPr txBox="1">
            <a:spLocks noGrp="1"/>
          </p:cNvSpPr>
          <p:nvPr>
            <p:ph type="body" idx="2"/>
          </p:nvPr>
        </p:nvSpPr>
        <p:spPr>
          <a:xfrm>
            <a:off x="6172199" y="1825625"/>
            <a:ext cx="5630857" cy="435133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25" name="Google Shape;125;p76"/>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26" name="Google Shape;126;p76"/>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27" name="Google Shape;127;p76"/>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28" name="Google Shape;128;p76"/>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29" name="Google Shape;129;p76"/>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0"/>
        <p:cNvGrpSpPr/>
        <p:nvPr/>
      </p:nvGrpSpPr>
      <p:grpSpPr>
        <a:xfrm>
          <a:off x="0" y="0"/>
          <a:ext cx="0" cy="0"/>
          <a:chOff x="0" y="0"/>
          <a:chExt cx="0" cy="0"/>
        </a:xfrm>
      </p:grpSpPr>
      <p:sp>
        <p:nvSpPr>
          <p:cNvPr id="131" name="Google Shape;131;p77"/>
          <p:cNvSpPr txBox="1">
            <a:spLocks noGrp="1"/>
          </p:cNvSpPr>
          <p:nvPr>
            <p:ph type="title"/>
          </p:nvPr>
        </p:nvSpPr>
        <p:spPr>
          <a:xfrm>
            <a:off x="388943" y="365125"/>
            <a:ext cx="11391889"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77"/>
          <p:cNvSpPr txBox="1">
            <a:spLocks noGrp="1"/>
          </p:cNvSpPr>
          <p:nvPr>
            <p:ph type="body" idx="1"/>
          </p:nvPr>
        </p:nvSpPr>
        <p:spPr>
          <a:xfrm>
            <a:off x="388944" y="1681163"/>
            <a:ext cx="560863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103864"/>
              </a:buClr>
              <a:buSzPts val="2400"/>
              <a:buNone/>
              <a:defRPr sz="2400" b="1">
                <a:solidFill>
                  <a:srgbClr val="103864"/>
                </a:solidFill>
                <a:latin typeface="Roboto Mono Medium"/>
                <a:ea typeface="Roboto Mono Medium"/>
                <a:cs typeface="Roboto Mono Medium"/>
                <a:sym typeface="Roboto Mono Medium"/>
              </a:defRPr>
            </a:lvl1pPr>
            <a:lvl2pPr marL="914400" lvl="1" indent="-228600" algn="l">
              <a:lnSpc>
                <a:spcPct val="90000"/>
              </a:lnSpc>
              <a:spcBef>
                <a:spcPts val="500"/>
              </a:spcBef>
              <a:spcAft>
                <a:spcPts val="0"/>
              </a:spcAft>
              <a:buClr>
                <a:srgbClr val="103864"/>
              </a:buClr>
              <a:buSzPts val="2000"/>
              <a:buNone/>
              <a:defRPr sz="2000" b="1"/>
            </a:lvl2pPr>
            <a:lvl3pPr marL="1371600" lvl="2" indent="-228600" algn="l">
              <a:lnSpc>
                <a:spcPct val="90000"/>
              </a:lnSpc>
              <a:spcBef>
                <a:spcPts val="500"/>
              </a:spcBef>
              <a:spcAft>
                <a:spcPts val="0"/>
              </a:spcAft>
              <a:buClr>
                <a:srgbClr val="103864"/>
              </a:buClr>
              <a:buSzPts val="1800"/>
              <a:buNone/>
              <a:defRPr sz="1800" b="1"/>
            </a:lvl3pPr>
            <a:lvl4pPr marL="1828800" lvl="3" indent="-228600" algn="l">
              <a:lnSpc>
                <a:spcPct val="90000"/>
              </a:lnSpc>
              <a:spcBef>
                <a:spcPts val="500"/>
              </a:spcBef>
              <a:spcAft>
                <a:spcPts val="0"/>
              </a:spcAft>
              <a:buClr>
                <a:srgbClr val="103864"/>
              </a:buClr>
              <a:buSzPts val="1600"/>
              <a:buNone/>
              <a:defRPr sz="1600" b="1"/>
            </a:lvl4pPr>
            <a:lvl5pPr marL="2286000" lvl="4" indent="-228600" algn="l">
              <a:lnSpc>
                <a:spcPct val="90000"/>
              </a:lnSpc>
              <a:spcBef>
                <a:spcPts val="500"/>
              </a:spcBef>
              <a:spcAft>
                <a:spcPts val="0"/>
              </a:spcAft>
              <a:buClr>
                <a:srgbClr val="103864"/>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3" name="Google Shape;133;p77"/>
          <p:cNvSpPr txBox="1">
            <a:spLocks noGrp="1"/>
          </p:cNvSpPr>
          <p:nvPr>
            <p:ph type="body" idx="2"/>
          </p:nvPr>
        </p:nvSpPr>
        <p:spPr>
          <a:xfrm>
            <a:off x="388944" y="2505075"/>
            <a:ext cx="5608632" cy="368458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a:ea typeface="Roboto Mono"/>
                <a:cs typeface="Roboto Mono"/>
                <a:sym typeface="Roboto Mono"/>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a:ea typeface="Roboto Mono"/>
                <a:cs typeface="Roboto Mono"/>
                <a:sym typeface="Roboto Mono"/>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a:ea typeface="Roboto Mono"/>
                <a:cs typeface="Roboto Mono"/>
                <a:sym typeface="Roboto Mono"/>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4" name="Google Shape;134;p77"/>
          <p:cNvSpPr txBox="1">
            <a:spLocks noGrp="1"/>
          </p:cNvSpPr>
          <p:nvPr>
            <p:ph type="body" idx="3"/>
          </p:nvPr>
        </p:nvSpPr>
        <p:spPr>
          <a:xfrm>
            <a:off x="6172200" y="1681163"/>
            <a:ext cx="560863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103864"/>
              </a:buClr>
              <a:buSzPts val="2400"/>
              <a:buNone/>
              <a:defRPr sz="2400" b="1">
                <a:solidFill>
                  <a:srgbClr val="103864"/>
                </a:solidFill>
                <a:latin typeface="Roboto Mono Medium"/>
                <a:ea typeface="Roboto Mono Medium"/>
                <a:cs typeface="Roboto Mono Medium"/>
                <a:sym typeface="Roboto Mono Medium"/>
              </a:defRPr>
            </a:lvl1pPr>
            <a:lvl2pPr marL="914400" lvl="1" indent="-228600" algn="l">
              <a:lnSpc>
                <a:spcPct val="90000"/>
              </a:lnSpc>
              <a:spcBef>
                <a:spcPts val="500"/>
              </a:spcBef>
              <a:spcAft>
                <a:spcPts val="0"/>
              </a:spcAft>
              <a:buClr>
                <a:srgbClr val="103864"/>
              </a:buClr>
              <a:buSzPts val="2000"/>
              <a:buNone/>
              <a:defRPr sz="2000" b="1"/>
            </a:lvl2pPr>
            <a:lvl3pPr marL="1371600" lvl="2" indent="-228600" algn="l">
              <a:lnSpc>
                <a:spcPct val="90000"/>
              </a:lnSpc>
              <a:spcBef>
                <a:spcPts val="500"/>
              </a:spcBef>
              <a:spcAft>
                <a:spcPts val="0"/>
              </a:spcAft>
              <a:buClr>
                <a:srgbClr val="103864"/>
              </a:buClr>
              <a:buSzPts val="1800"/>
              <a:buNone/>
              <a:defRPr sz="1800" b="1"/>
            </a:lvl3pPr>
            <a:lvl4pPr marL="1828800" lvl="3" indent="-228600" algn="l">
              <a:lnSpc>
                <a:spcPct val="90000"/>
              </a:lnSpc>
              <a:spcBef>
                <a:spcPts val="500"/>
              </a:spcBef>
              <a:spcAft>
                <a:spcPts val="0"/>
              </a:spcAft>
              <a:buClr>
                <a:srgbClr val="103864"/>
              </a:buClr>
              <a:buSzPts val="1600"/>
              <a:buNone/>
              <a:defRPr sz="1600" b="1"/>
            </a:lvl4pPr>
            <a:lvl5pPr marL="2286000" lvl="4" indent="-228600" algn="l">
              <a:lnSpc>
                <a:spcPct val="90000"/>
              </a:lnSpc>
              <a:spcBef>
                <a:spcPts val="500"/>
              </a:spcBef>
              <a:spcAft>
                <a:spcPts val="0"/>
              </a:spcAft>
              <a:buClr>
                <a:srgbClr val="103864"/>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5" name="Google Shape;135;p77"/>
          <p:cNvSpPr txBox="1">
            <a:spLocks noGrp="1"/>
          </p:cNvSpPr>
          <p:nvPr>
            <p:ph type="body" idx="4"/>
          </p:nvPr>
        </p:nvSpPr>
        <p:spPr>
          <a:xfrm>
            <a:off x="6172200" y="2505075"/>
            <a:ext cx="5608632" cy="368458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Medium"/>
                <a:ea typeface="Roboto Mono Medium"/>
                <a:cs typeface="Roboto Mono Medium"/>
                <a:sym typeface="Roboto Mono Medium"/>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Medium"/>
                <a:ea typeface="Roboto Mono Medium"/>
                <a:cs typeface="Roboto Mono Medium"/>
                <a:sym typeface="Roboto Mono Medium"/>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Medium"/>
                <a:ea typeface="Roboto Mono Medium"/>
                <a:cs typeface="Roboto Mono Medium"/>
                <a:sym typeface="Roboto Mono Medium"/>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36" name="Google Shape;136;p77"/>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37" name="Google Shape;137;p77"/>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38" name="Google Shape;138;p77"/>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39" name="Google Shape;139;p77"/>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40" name="Google Shape;140;p77"/>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1"/>
        <p:cNvGrpSpPr/>
        <p:nvPr/>
      </p:nvGrpSpPr>
      <p:grpSpPr>
        <a:xfrm>
          <a:off x="0" y="0"/>
          <a:ext cx="0" cy="0"/>
          <a:chOff x="0" y="0"/>
          <a:chExt cx="0" cy="0"/>
        </a:xfrm>
      </p:grpSpPr>
      <p:cxnSp>
        <p:nvCxnSpPr>
          <p:cNvPr id="142" name="Google Shape;142;p78"/>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43" name="Google Shape;143;p78"/>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44" name="Google Shape;144;p78"/>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45" name="Google Shape;145;p78"/>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46" name="Google Shape;146;p78"/>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7"/>
        <p:cNvGrpSpPr/>
        <p:nvPr/>
      </p:nvGrpSpPr>
      <p:grpSpPr>
        <a:xfrm>
          <a:off x="0" y="0"/>
          <a:ext cx="0" cy="0"/>
          <a:chOff x="0" y="0"/>
          <a:chExt cx="0" cy="0"/>
        </a:xfrm>
      </p:grpSpPr>
      <p:sp>
        <p:nvSpPr>
          <p:cNvPr id="148" name="Google Shape;148;p79"/>
          <p:cNvSpPr txBox="1">
            <a:spLocks noGrp="1"/>
          </p:cNvSpPr>
          <p:nvPr>
            <p:ph type="title"/>
          </p:nvPr>
        </p:nvSpPr>
        <p:spPr>
          <a:xfrm>
            <a:off x="388944" y="457200"/>
            <a:ext cx="4383082"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03864"/>
              </a:buClr>
              <a:buSzPts val="2800"/>
              <a:buFont typeface="Roboto Mono Light"/>
              <a:buNone/>
              <a:defRPr sz="2800">
                <a:solidFill>
                  <a:srgbClr val="103864"/>
                </a:solidFill>
                <a:latin typeface="Roboto Mono Light"/>
                <a:ea typeface="Roboto Mono Light"/>
                <a:cs typeface="Roboto Mono Light"/>
                <a:sym typeface="Roboto Mono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79"/>
          <p:cNvSpPr txBox="1">
            <a:spLocks noGrp="1"/>
          </p:cNvSpPr>
          <p:nvPr>
            <p:ph type="body" idx="1"/>
          </p:nvPr>
        </p:nvSpPr>
        <p:spPr>
          <a:xfrm>
            <a:off x="5183188" y="987425"/>
            <a:ext cx="6619868" cy="4873625"/>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103864"/>
              </a:buClr>
              <a:buSzPts val="2800"/>
              <a:buChar char="•"/>
              <a:defRPr sz="2800">
                <a:solidFill>
                  <a:srgbClr val="103864"/>
                </a:solidFill>
                <a:latin typeface="Roboto Mono"/>
                <a:ea typeface="Roboto Mono"/>
                <a:cs typeface="Roboto Mono"/>
                <a:sym typeface="Roboto Mono"/>
              </a:defRPr>
            </a:lvl1pPr>
            <a:lvl2pPr marL="914400" lvl="1" indent="-381000" algn="l">
              <a:lnSpc>
                <a:spcPct val="90000"/>
              </a:lnSpc>
              <a:spcBef>
                <a:spcPts val="500"/>
              </a:spcBef>
              <a:spcAft>
                <a:spcPts val="0"/>
              </a:spcAft>
              <a:buClr>
                <a:srgbClr val="103864"/>
              </a:buClr>
              <a:buSzPts val="2400"/>
              <a:buChar char="•"/>
              <a:defRPr sz="2400">
                <a:solidFill>
                  <a:srgbClr val="103864"/>
                </a:solidFill>
                <a:latin typeface="Roboto Mono"/>
                <a:ea typeface="Roboto Mono"/>
                <a:cs typeface="Roboto Mono"/>
                <a:sym typeface="Roboto Mono"/>
              </a:defRPr>
            </a:lvl2pPr>
            <a:lvl3pPr marL="1371600" lvl="2" indent="-355600" algn="l">
              <a:lnSpc>
                <a:spcPct val="90000"/>
              </a:lnSpc>
              <a:spcBef>
                <a:spcPts val="500"/>
              </a:spcBef>
              <a:spcAft>
                <a:spcPts val="0"/>
              </a:spcAft>
              <a:buClr>
                <a:srgbClr val="103864"/>
              </a:buClr>
              <a:buSzPts val="2000"/>
              <a:buChar char="•"/>
              <a:defRPr sz="2000">
                <a:solidFill>
                  <a:srgbClr val="103864"/>
                </a:solidFill>
                <a:latin typeface="Roboto Mono"/>
                <a:ea typeface="Roboto Mono"/>
                <a:cs typeface="Roboto Mono"/>
                <a:sym typeface="Roboto Mono"/>
              </a:defRPr>
            </a:lvl3pPr>
            <a:lvl4pPr marL="1828800" lvl="3" indent="-342900" algn="l">
              <a:lnSpc>
                <a:spcPct val="90000"/>
              </a:lnSpc>
              <a:spcBef>
                <a:spcPts val="500"/>
              </a:spcBef>
              <a:spcAft>
                <a:spcPts val="0"/>
              </a:spcAft>
              <a:buClr>
                <a:srgbClr val="103864"/>
              </a:buClr>
              <a:buSzPts val="1800"/>
              <a:buChar char="•"/>
              <a:defRPr sz="1800">
                <a:solidFill>
                  <a:srgbClr val="103864"/>
                </a:solidFill>
                <a:latin typeface="Roboto Mono"/>
                <a:ea typeface="Roboto Mono"/>
                <a:cs typeface="Roboto Mono"/>
                <a:sym typeface="Roboto Mono"/>
              </a:defRPr>
            </a:lvl4pPr>
            <a:lvl5pPr marL="2286000" lvl="4" indent="-342900" algn="l">
              <a:lnSpc>
                <a:spcPct val="90000"/>
              </a:lnSpc>
              <a:spcBef>
                <a:spcPts val="500"/>
              </a:spcBef>
              <a:spcAft>
                <a:spcPts val="0"/>
              </a:spcAft>
              <a:buClr>
                <a:srgbClr val="103864"/>
              </a:buClr>
              <a:buSzPts val="1800"/>
              <a:buChar char="•"/>
              <a:defRPr sz="1800">
                <a:solidFill>
                  <a:srgbClr val="103864"/>
                </a:solidFill>
                <a:latin typeface="Roboto Mono"/>
                <a:ea typeface="Roboto Mono"/>
                <a:cs typeface="Roboto Mono"/>
                <a:sym typeface="Roboto Mono"/>
              </a:defRPr>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50" name="Google Shape;150;p79"/>
          <p:cNvSpPr txBox="1">
            <a:spLocks noGrp="1"/>
          </p:cNvSpPr>
          <p:nvPr>
            <p:ph type="body" idx="2"/>
          </p:nvPr>
        </p:nvSpPr>
        <p:spPr>
          <a:xfrm>
            <a:off x="388944" y="2057400"/>
            <a:ext cx="4383082"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03864"/>
              </a:buClr>
              <a:buSzPts val="1200"/>
              <a:buNone/>
              <a:defRPr sz="1200">
                <a:solidFill>
                  <a:srgbClr val="103864"/>
                </a:solidFill>
                <a:latin typeface="Roboto Mono"/>
                <a:ea typeface="Roboto Mono"/>
                <a:cs typeface="Roboto Mono"/>
                <a:sym typeface="Roboto Mono"/>
              </a:defRPr>
            </a:lvl1pPr>
            <a:lvl2pPr marL="914400" lvl="1" indent="-228600" algn="l">
              <a:lnSpc>
                <a:spcPct val="90000"/>
              </a:lnSpc>
              <a:spcBef>
                <a:spcPts val="500"/>
              </a:spcBef>
              <a:spcAft>
                <a:spcPts val="0"/>
              </a:spcAft>
              <a:buClr>
                <a:srgbClr val="103864"/>
              </a:buClr>
              <a:buSzPts val="1400"/>
              <a:buNone/>
              <a:defRPr sz="1400"/>
            </a:lvl2pPr>
            <a:lvl3pPr marL="1371600" lvl="2" indent="-228600" algn="l">
              <a:lnSpc>
                <a:spcPct val="90000"/>
              </a:lnSpc>
              <a:spcBef>
                <a:spcPts val="500"/>
              </a:spcBef>
              <a:spcAft>
                <a:spcPts val="0"/>
              </a:spcAft>
              <a:buClr>
                <a:srgbClr val="103864"/>
              </a:buClr>
              <a:buSzPts val="1200"/>
              <a:buNone/>
              <a:defRPr sz="1200"/>
            </a:lvl3pPr>
            <a:lvl4pPr marL="1828800" lvl="3" indent="-228600" algn="l">
              <a:lnSpc>
                <a:spcPct val="90000"/>
              </a:lnSpc>
              <a:spcBef>
                <a:spcPts val="500"/>
              </a:spcBef>
              <a:spcAft>
                <a:spcPts val="0"/>
              </a:spcAft>
              <a:buClr>
                <a:srgbClr val="103864"/>
              </a:buClr>
              <a:buSzPts val="1000"/>
              <a:buNone/>
              <a:defRPr sz="1000"/>
            </a:lvl4pPr>
            <a:lvl5pPr marL="2286000" lvl="4" indent="-228600" algn="l">
              <a:lnSpc>
                <a:spcPct val="90000"/>
              </a:lnSpc>
              <a:spcBef>
                <a:spcPts val="500"/>
              </a:spcBef>
              <a:spcAft>
                <a:spcPts val="0"/>
              </a:spcAft>
              <a:buClr>
                <a:srgbClr val="103864"/>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cxnSp>
        <p:nvCxnSpPr>
          <p:cNvPr id="151" name="Google Shape;151;p79"/>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52" name="Google Shape;152;p79"/>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53" name="Google Shape;153;p79"/>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54" name="Google Shape;154;p79"/>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55" name="Google Shape;155;p79"/>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8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8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8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8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6"/>
        <p:cNvGrpSpPr/>
        <p:nvPr/>
      </p:nvGrpSpPr>
      <p:grpSpPr>
        <a:xfrm>
          <a:off x="0" y="0"/>
          <a:ext cx="0" cy="0"/>
          <a:chOff x="0" y="0"/>
          <a:chExt cx="0" cy="0"/>
        </a:xfrm>
      </p:grpSpPr>
      <p:sp>
        <p:nvSpPr>
          <p:cNvPr id="157" name="Google Shape;157;p80"/>
          <p:cNvSpPr txBox="1">
            <a:spLocks noGrp="1"/>
          </p:cNvSpPr>
          <p:nvPr>
            <p:ph type="title"/>
          </p:nvPr>
        </p:nvSpPr>
        <p:spPr>
          <a:xfrm>
            <a:off x="388944" y="457200"/>
            <a:ext cx="4383082"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80"/>
          <p:cNvSpPr>
            <a:spLocks noGrp="1"/>
          </p:cNvSpPr>
          <p:nvPr>
            <p:ph type="pic" idx="2"/>
          </p:nvPr>
        </p:nvSpPr>
        <p:spPr>
          <a:xfrm>
            <a:off x="5183188" y="457201"/>
            <a:ext cx="6619868" cy="5403850"/>
          </a:xfrm>
          <a:prstGeom prst="rect">
            <a:avLst/>
          </a:prstGeom>
          <a:noFill/>
          <a:ln>
            <a:noFill/>
          </a:ln>
        </p:spPr>
      </p:sp>
      <p:sp>
        <p:nvSpPr>
          <p:cNvPr id="159" name="Google Shape;159;p80"/>
          <p:cNvSpPr txBox="1">
            <a:spLocks noGrp="1"/>
          </p:cNvSpPr>
          <p:nvPr>
            <p:ph type="body" idx="1"/>
          </p:nvPr>
        </p:nvSpPr>
        <p:spPr>
          <a:xfrm>
            <a:off x="388944" y="2057400"/>
            <a:ext cx="4383082"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03864"/>
              </a:buClr>
              <a:buSzPts val="1200"/>
              <a:buNone/>
              <a:defRPr sz="1200">
                <a:solidFill>
                  <a:srgbClr val="103864"/>
                </a:solidFill>
                <a:latin typeface="Roboto Mono"/>
                <a:ea typeface="Roboto Mono"/>
                <a:cs typeface="Roboto Mono"/>
                <a:sym typeface="Roboto Mono"/>
              </a:defRPr>
            </a:lvl1pPr>
            <a:lvl2pPr marL="914400" lvl="1" indent="-228600" algn="l">
              <a:lnSpc>
                <a:spcPct val="90000"/>
              </a:lnSpc>
              <a:spcBef>
                <a:spcPts val="500"/>
              </a:spcBef>
              <a:spcAft>
                <a:spcPts val="0"/>
              </a:spcAft>
              <a:buClr>
                <a:srgbClr val="103864"/>
              </a:buClr>
              <a:buSzPts val="1400"/>
              <a:buNone/>
              <a:defRPr sz="1400"/>
            </a:lvl2pPr>
            <a:lvl3pPr marL="1371600" lvl="2" indent="-228600" algn="l">
              <a:lnSpc>
                <a:spcPct val="90000"/>
              </a:lnSpc>
              <a:spcBef>
                <a:spcPts val="500"/>
              </a:spcBef>
              <a:spcAft>
                <a:spcPts val="0"/>
              </a:spcAft>
              <a:buClr>
                <a:srgbClr val="103864"/>
              </a:buClr>
              <a:buSzPts val="1200"/>
              <a:buNone/>
              <a:defRPr sz="1200"/>
            </a:lvl3pPr>
            <a:lvl4pPr marL="1828800" lvl="3" indent="-228600" algn="l">
              <a:lnSpc>
                <a:spcPct val="90000"/>
              </a:lnSpc>
              <a:spcBef>
                <a:spcPts val="500"/>
              </a:spcBef>
              <a:spcAft>
                <a:spcPts val="0"/>
              </a:spcAft>
              <a:buClr>
                <a:srgbClr val="103864"/>
              </a:buClr>
              <a:buSzPts val="1000"/>
              <a:buNone/>
              <a:defRPr sz="1000"/>
            </a:lvl4pPr>
            <a:lvl5pPr marL="2286000" lvl="4" indent="-228600" algn="l">
              <a:lnSpc>
                <a:spcPct val="90000"/>
              </a:lnSpc>
              <a:spcBef>
                <a:spcPts val="500"/>
              </a:spcBef>
              <a:spcAft>
                <a:spcPts val="0"/>
              </a:spcAft>
              <a:buClr>
                <a:srgbClr val="103864"/>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cxnSp>
        <p:nvCxnSpPr>
          <p:cNvPr id="160" name="Google Shape;160;p80"/>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61" name="Google Shape;161;p80"/>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62" name="Google Shape;162;p80"/>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63" name="Google Shape;163;p80"/>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64" name="Google Shape;164;p80"/>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5"/>
        <p:cNvGrpSpPr/>
        <p:nvPr/>
      </p:nvGrpSpPr>
      <p:grpSpPr>
        <a:xfrm>
          <a:off x="0" y="0"/>
          <a:ext cx="0" cy="0"/>
          <a:chOff x="0" y="0"/>
          <a:chExt cx="0" cy="0"/>
        </a:xfrm>
      </p:grpSpPr>
      <p:sp>
        <p:nvSpPr>
          <p:cNvPr id="166" name="Google Shape;166;p81"/>
          <p:cNvSpPr txBox="1">
            <a:spLocks noGrp="1"/>
          </p:cNvSpPr>
          <p:nvPr>
            <p:ph type="title"/>
          </p:nvPr>
        </p:nvSpPr>
        <p:spPr>
          <a:xfrm>
            <a:off x="388943" y="365125"/>
            <a:ext cx="11414113"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81"/>
          <p:cNvSpPr txBox="1">
            <a:spLocks noGrp="1"/>
          </p:cNvSpPr>
          <p:nvPr>
            <p:ph type="body" idx="1"/>
          </p:nvPr>
        </p:nvSpPr>
        <p:spPr>
          <a:xfrm rot="5400000">
            <a:off x="3920330" y="-1705762"/>
            <a:ext cx="4351338" cy="11414113"/>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a:ea typeface="Roboto Mono"/>
                <a:cs typeface="Roboto Mono"/>
                <a:sym typeface="Roboto Mono"/>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a:ea typeface="Roboto Mono"/>
                <a:cs typeface="Roboto Mono"/>
                <a:sym typeface="Roboto Mono"/>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a:ea typeface="Roboto Mono"/>
                <a:cs typeface="Roboto Mono"/>
                <a:sym typeface="Roboto Mono"/>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68" name="Google Shape;168;p81"/>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69" name="Google Shape;169;p81"/>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70" name="Google Shape;170;p81"/>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71" name="Google Shape;171;p81"/>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72" name="Google Shape;172;p81"/>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3"/>
        <p:cNvGrpSpPr/>
        <p:nvPr/>
      </p:nvGrpSpPr>
      <p:grpSpPr>
        <a:xfrm>
          <a:off x="0" y="0"/>
          <a:ext cx="0" cy="0"/>
          <a:chOff x="0" y="0"/>
          <a:chExt cx="0" cy="0"/>
        </a:xfrm>
      </p:grpSpPr>
      <p:sp>
        <p:nvSpPr>
          <p:cNvPr id="174" name="Google Shape;174;p82"/>
          <p:cNvSpPr txBox="1">
            <a:spLocks noGrp="1"/>
          </p:cNvSpPr>
          <p:nvPr>
            <p:ph type="title"/>
          </p:nvPr>
        </p:nvSpPr>
        <p:spPr>
          <a:xfrm rot="5400000">
            <a:off x="7563391" y="1841431"/>
            <a:ext cx="5497039" cy="31740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a:buNone/>
              <a:defRPr sz="3200">
                <a:solidFill>
                  <a:srgbClr val="103864"/>
                </a:solidFill>
                <a:latin typeface="Roboto Mono"/>
                <a:ea typeface="Roboto Mono"/>
                <a:cs typeface="Roboto Mono"/>
                <a:sym typeface="Roboto Mon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p82"/>
          <p:cNvSpPr txBox="1">
            <a:spLocks noGrp="1"/>
          </p:cNvSpPr>
          <p:nvPr>
            <p:ph type="body" idx="1"/>
          </p:nvPr>
        </p:nvSpPr>
        <p:spPr>
          <a:xfrm rot="5400000">
            <a:off x="1732201" y="-663336"/>
            <a:ext cx="5497040" cy="8183557"/>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Medium"/>
                <a:ea typeface="Roboto Mono Medium"/>
                <a:cs typeface="Roboto Mono Medium"/>
                <a:sym typeface="Roboto Mono Medium"/>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Medium"/>
                <a:ea typeface="Roboto Mono Medium"/>
                <a:cs typeface="Roboto Mono Medium"/>
                <a:sym typeface="Roboto Mono Medium"/>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Medium"/>
                <a:ea typeface="Roboto Mono Medium"/>
                <a:cs typeface="Roboto Mono Medium"/>
                <a:sym typeface="Roboto Mono Medium"/>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76" name="Google Shape;176;p82"/>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77" name="Google Shape;177;p82"/>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78" name="Google Shape;178;p82"/>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79" name="Google Shape;179;p82"/>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80" name="Google Shape;180;p82"/>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8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8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8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8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8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8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8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8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8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8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8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8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8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8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8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8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8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8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8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8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8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8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8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8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8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8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8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9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90"/>
          <p:cNvSpPr>
            <a:spLocks noGrp="1"/>
          </p:cNvSpPr>
          <p:nvPr>
            <p:ph type="pic" idx="2"/>
          </p:nvPr>
        </p:nvSpPr>
        <p:spPr>
          <a:xfrm>
            <a:off x="5183188" y="987425"/>
            <a:ext cx="6172200" cy="4873625"/>
          </a:xfrm>
          <a:prstGeom prst="rect">
            <a:avLst/>
          </a:prstGeom>
          <a:noFill/>
          <a:ln>
            <a:noFill/>
          </a:ln>
        </p:spPr>
      </p:sp>
      <p:sp>
        <p:nvSpPr>
          <p:cNvPr id="68" name="Google Shape;68;p9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9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9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9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p71"/>
          <p:cNvSpPr txBox="1">
            <a:spLocks noGrp="1"/>
          </p:cNvSpPr>
          <p:nvPr>
            <p:ph type="title"/>
          </p:nvPr>
        </p:nvSpPr>
        <p:spPr>
          <a:xfrm>
            <a:off x="388943" y="365125"/>
            <a:ext cx="11392749"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103864"/>
              </a:buClr>
              <a:buSzPts val="3200"/>
              <a:buFont typeface="Sora"/>
              <a:buNone/>
              <a:defRPr sz="3200" b="0" i="0" u="none" strike="noStrike" cap="none">
                <a:solidFill>
                  <a:srgbClr val="103864"/>
                </a:solidFill>
                <a:latin typeface="Sora"/>
                <a:ea typeface="Sora"/>
                <a:cs typeface="Sora"/>
                <a:sym typeface="Sor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6" name="Google Shape;86;p71"/>
          <p:cNvSpPr txBox="1">
            <a:spLocks noGrp="1"/>
          </p:cNvSpPr>
          <p:nvPr>
            <p:ph type="body" idx="1"/>
          </p:nvPr>
        </p:nvSpPr>
        <p:spPr>
          <a:xfrm>
            <a:off x="388943" y="1825625"/>
            <a:ext cx="11392749" cy="4351338"/>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90000"/>
              </a:lnSpc>
              <a:spcBef>
                <a:spcPts val="1000"/>
              </a:spcBef>
              <a:spcAft>
                <a:spcPts val="0"/>
              </a:spcAft>
              <a:buClr>
                <a:srgbClr val="103864"/>
              </a:buClr>
              <a:buSzPts val="3200"/>
              <a:buFont typeface="Arial"/>
              <a:buChar char="•"/>
              <a:defRPr sz="3200" b="0" i="0" u="none" strike="noStrike" cap="none">
                <a:solidFill>
                  <a:srgbClr val="103864"/>
                </a:solidFill>
                <a:latin typeface="Sora"/>
                <a:ea typeface="Sora"/>
                <a:cs typeface="Sora"/>
                <a:sym typeface="Sora"/>
              </a:defRPr>
            </a:lvl1pPr>
            <a:lvl2pPr marL="914400" marR="0" lvl="1" indent="-406400" algn="l" rtl="0">
              <a:lnSpc>
                <a:spcPct val="90000"/>
              </a:lnSpc>
              <a:spcBef>
                <a:spcPts val="500"/>
              </a:spcBef>
              <a:spcAft>
                <a:spcPts val="0"/>
              </a:spcAft>
              <a:buClr>
                <a:srgbClr val="103864"/>
              </a:buClr>
              <a:buSzPts val="2800"/>
              <a:buFont typeface="Arial"/>
              <a:buChar char="•"/>
              <a:defRPr sz="2800" b="0" i="0" u="none" strike="noStrike" cap="none">
                <a:solidFill>
                  <a:srgbClr val="103864"/>
                </a:solidFill>
                <a:latin typeface="Sora"/>
                <a:ea typeface="Sora"/>
                <a:cs typeface="Sora"/>
                <a:sym typeface="Sora"/>
              </a:defRPr>
            </a:lvl2pPr>
            <a:lvl3pPr marL="1371600" marR="0" lvl="2" indent="-381000" algn="l" rtl="0">
              <a:lnSpc>
                <a:spcPct val="90000"/>
              </a:lnSpc>
              <a:spcBef>
                <a:spcPts val="500"/>
              </a:spcBef>
              <a:spcAft>
                <a:spcPts val="0"/>
              </a:spcAft>
              <a:buClr>
                <a:srgbClr val="103864"/>
              </a:buClr>
              <a:buSzPts val="2400"/>
              <a:buFont typeface="Arial"/>
              <a:buChar char="•"/>
              <a:defRPr sz="2400" b="0" i="0" u="none" strike="noStrike" cap="none">
                <a:solidFill>
                  <a:srgbClr val="103864"/>
                </a:solidFill>
                <a:latin typeface="Sora"/>
                <a:ea typeface="Sora"/>
                <a:cs typeface="Sora"/>
                <a:sym typeface="Sora"/>
              </a:defRPr>
            </a:lvl3pPr>
            <a:lvl4pPr marL="1828800" marR="0" lvl="3" indent="-355600" algn="l" rtl="0">
              <a:lnSpc>
                <a:spcPct val="90000"/>
              </a:lnSpc>
              <a:spcBef>
                <a:spcPts val="500"/>
              </a:spcBef>
              <a:spcAft>
                <a:spcPts val="0"/>
              </a:spcAft>
              <a:buClr>
                <a:srgbClr val="103864"/>
              </a:buClr>
              <a:buSzPts val="2000"/>
              <a:buFont typeface="Arial"/>
              <a:buChar char="•"/>
              <a:defRPr sz="2000" b="0" i="0" u="none" strike="noStrike" cap="none">
                <a:solidFill>
                  <a:srgbClr val="103864"/>
                </a:solidFill>
                <a:latin typeface="Sora"/>
                <a:ea typeface="Sora"/>
                <a:cs typeface="Sora"/>
                <a:sym typeface="Sora"/>
              </a:defRPr>
            </a:lvl4pPr>
            <a:lvl5pPr marL="2286000" marR="0" lvl="4" indent="-355600" algn="l" rtl="0">
              <a:lnSpc>
                <a:spcPct val="90000"/>
              </a:lnSpc>
              <a:spcBef>
                <a:spcPts val="500"/>
              </a:spcBef>
              <a:spcAft>
                <a:spcPts val="0"/>
              </a:spcAft>
              <a:buClr>
                <a:srgbClr val="103864"/>
              </a:buClr>
              <a:buSzPts val="2000"/>
              <a:buFont typeface="Arial"/>
              <a:buChar char="•"/>
              <a:defRPr sz="2000" b="0" i="0" u="none" strike="noStrike" cap="none">
                <a:solidFill>
                  <a:srgbClr val="103864"/>
                </a:solidFill>
                <a:latin typeface="Sora"/>
                <a:ea typeface="Sora"/>
                <a:cs typeface="Sora"/>
                <a:sym typeface="Sor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87" name="Google Shape;87;p71"/>
          <p:cNvPicPr preferRelativeResize="0"/>
          <p:nvPr/>
        </p:nvPicPr>
        <p:blipFill rotWithShape="1">
          <a:blip r:embed="rId13">
            <a:alphaModFix/>
          </a:blip>
          <a:srcRect/>
          <a:stretch/>
        </p:blipFill>
        <p:spPr>
          <a:xfrm>
            <a:off x="10412084" y="224287"/>
            <a:ext cx="1572880" cy="455637"/>
          </a:xfrm>
          <a:prstGeom prst="rect">
            <a:avLst/>
          </a:prstGeom>
          <a:noFill/>
          <a:ln>
            <a:noFill/>
          </a:ln>
        </p:spPr>
      </p:pic>
      <p:cxnSp>
        <p:nvCxnSpPr>
          <p:cNvPr id="88" name="Google Shape;88;p71"/>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89" name="Google Shape;89;p71"/>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90" name="Google Shape;90;p71"/>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s://www.kaggle.com/datasets/tklimonova/grocery-website-data-for-ab-test"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grpSp>
        <p:nvGrpSpPr>
          <p:cNvPr id="186" name="Google Shape;186;p1"/>
          <p:cNvGrpSpPr/>
          <p:nvPr/>
        </p:nvGrpSpPr>
        <p:grpSpPr>
          <a:xfrm>
            <a:off x="1352100" y="2431013"/>
            <a:ext cx="9487800" cy="1199299"/>
            <a:chOff x="1352101" y="2247783"/>
            <a:chExt cx="9487800" cy="1199299"/>
          </a:xfrm>
        </p:grpSpPr>
        <p:sp>
          <p:nvSpPr>
            <p:cNvPr id="187" name="Google Shape;187;p1"/>
            <p:cNvSpPr txBox="1"/>
            <p:nvPr/>
          </p:nvSpPr>
          <p:spPr>
            <a:xfrm>
              <a:off x="1352101" y="2247783"/>
              <a:ext cx="9487800" cy="7078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4400"/>
                <a:buFont typeface="Sora"/>
                <a:buNone/>
              </a:pPr>
              <a:r>
                <a:rPr lang="en-US" sz="4000" b="0" i="0" u="none" strike="noStrike" cap="none" dirty="0">
                  <a:solidFill>
                    <a:srgbClr val="FFFFFF"/>
                  </a:solidFill>
                  <a:latin typeface="Sora"/>
                  <a:ea typeface="Sora"/>
                  <a:cs typeface="Sora"/>
                  <a:sym typeface="Sora"/>
                </a:rPr>
                <a:t>Website of the Grocery Store Chain</a:t>
              </a:r>
              <a:endParaRPr sz="1400" b="0" i="0" u="none" strike="noStrike" cap="none" dirty="0">
                <a:solidFill>
                  <a:srgbClr val="000000"/>
                </a:solidFill>
                <a:latin typeface="Arial"/>
                <a:ea typeface="Arial"/>
                <a:cs typeface="Arial"/>
                <a:sym typeface="Arial"/>
              </a:endParaRPr>
            </a:p>
          </p:txBody>
        </p:sp>
        <p:sp>
          <p:nvSpPr>
            <p:cNvPr id="188" name="Google Shape;188;p1"/>
            <p:cNvSpPr/>
            <p:nvPr/>
          </p:nvSpPr>
          <p:spPr>
            <a:xfrm>
              <a:off x="3306290" y="3044482"/>
              <a:ext cx="5579400" cy="402600"/>
            </a:xfrm>
            <a:prstGeom prst="roundRect">
              <a:avLst>
                <a:gd name="adj" fmla="val 50000"/>
              </a:avLst>
            </a:prstGeom>
            <a:solidFill>
              <a:srgbClr val="F3C14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103864"/>
                </a:buClr>
                <a:buSzPts val="1800"/>
                <a:buFont typeface="Sora"/>
                <a:buNone/>
              </a:pPr>
              <a:r>
                <a:rPr lang="en-US" sz="1800">
                  <a:solidFill>
                    <a:srgbClr val="103864"/>
                  </a:solidFill>
                  <a:latin typeface="Sora"/>
                  <a:ea typeface="Sora"/>
                  <a:cs typeface="Sora"/>
                  <a:sym typeface="Sora"/>
                </a:rPr>
                <a:t>Experimental Design and A/B Testing</a:t>
              </a:r>
              <a:r>
                <a:rPr lang="en-US" sz="1800" b="0" i="0" u="none" strike="noStrike" cap="none">
                  <a:solidFill>
                    <a:srgbClr val="103864"/>
                  </a:solidFill>
                  <a:latin typeface="Sora"/>
                  <a:ea typeface="Sora"/>
                  <a:cs typeface="Sora"/>
                  <a:sym typeface="Sora"/>
                </a:rPr>
                <a:t> </a:t>
              </a:r>
              <a:endParaRPr sz="1800" b="0" i="0" u="none" strike="noStrike" cap="none">
                <a:solidFill>
                  <a:srgbClr val="103864"/>
                </a:solidFill>
                <a:latin typeface="Sora"/>
                <a:ea typeface="Sora"/>
                <a:cs typeface="Sora"/>
                <a:sym typeface="Sora"/>
              </a:endParaRPr>
            </a:p>
          </p:txBody>
        </p:sp>
      </p:grpSp>
      <p:pic>
        <p:nvPicPr>
          <p:cNvPr id="189" name="Google Shape;189;p1"/>
          <p:cNvPicPr preferRelativeResize="0"/>
          <p:nvPr/>
        </p:nvPicPr>
        <p:blipFill rotWithShape="1">
          <a:blip r:embed="rId4">
            <a:alphaModFix/>
          </a:blip>
          <a:srcRect/>
          <a:stretch/>
        </p:blipFill>
        <p:spPr>
          <a:xfrm>
            <a:off x="10412083" y="224287"/>
            <a:ext cx="1572882" cy="455637"/>
          </a:xfrm>
          <a:prstGeom prst="rect">
            <a:avLst/>
          </a:prstGeom>
          <a:noFill/>
          <a:ln>
            <a:noFill/>
          </a:ln>
        </p:spPr>
      </p:pic>
      <p:sp>
        <p:nvSpPr>
          <p:cNvPr id="190" name="Google Shape;190;p1"/>
          <p:cNvSpPr txBox="1"/>
          <p:nvPr/>
        </p:nvSpPr>
        <p:spPr>
          <a:xfrm>
            <a:off x="10662473" y="6414143"/>
            <a:ext cx="1285929"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800"/>
              <a:buFont typeface="Montserrat Light"/>
              <a:buNone/>
            </a:pPr>
            <a:r>
              <a:rPr lang="en-US" sz="800" b="0" i="0" u="none" strike="noStrike" cap="none">
                <a:solidFill>
                  <a:srgbClr val="FFFFFF"/>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91" name="Google Shape;191;p1"/>
          <p:cNvSpPr txBox="1"/>
          <p:nvPr/>
        </p:nvSpPr>
        <p:spPr>
          <a:xfrm>
            <a:off x="496312" y="6414143"/>
            <a:ext cx="788999"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800"/>
              <a:buFont typeface="Montserrat Light"/>
              <a:buNone/>
            </a:pPr>
            <a:r>
              <a:rPr lang="en-US" sz="800" b="0" i="0" u="none" strike="noStrike" cap="none">
                <a:solidFill>
                  <a:srgbClr val="FFFFFF"/>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cxnSp>
        <p:nvCxnSpPr>
          <p:cNvPr id="192" name="Google Shape;192;p1"/>
          <p:cNvCxnSpPr/>
          <p:nvPr/>
        </p:nvCxnSpPr>
        <p:spPr>
          <a:xfrm>
            <a:off x="388943" y="6521865"/>
            <a:ext cx="145478" cy="0"/>
          </a:xfrm>
          <a:prstGeom prst="straightConnector1">
            <a:avLst/>
          </a:prstGeom>
          <a:noFill/>
          <a:ln w="9525" cap="flat" cmpd="sng">
            <a:solidFill>
              <a:schemeClr val="lt1"/>
            </a:solidFill>
            <a:prstDash val="solid"/>
            <a:miter lim="800000"/>
            <a:headEnd type="none" w="sm" len="sm"/>
            <a:tailEnd type="stealth"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r>
              <a:rPr lang="en-US" sz="3200" dirty="0">
                <a:solidFill>
                  <a:srgbClr val="103864"/>
                </a:solidFill>
                <a:latin typeface="Sora"/>
                <a:ea typeface="Sora"/>
                <a:cs typeface="Sora"/>
                <a:sym typeface="Sora"/>
              </a:rPr>
              <a:t>Designing Experiments</a:t>
            </a:r>
            <a:endParaRPr dirty="0"/>
          </a:p>
        </p:txBody>
      </p:sp>
      <p:sp>
        <p:nvSpPr>
          <p:cNvPr id="4" name="Google Shape;210;p3">
            <a:extLst>
              <a:ext uri="{FF2B5EF4-FFF2-40B4-BE49-F238E27FC236}">
                <a16:creationId xmlns:a16="http://schemas.microsoft.com/office/drawing/2014/main" id="{70889729-5589-1D08-5B6B-F2289D4451BD}"/>
              </a:ext>
            </a:extLst>
          </p:cNvPr>
          <p:cNvSpPr txBox="1"/>
          <p:nvPr/>
        </p:nvSpPr>
        <p:spPr>
          <a:xfrm>
            <a:off x="401515" y="1439524"/>
            <a:ext cx="11388900" cy="4401164"/>
          </a:xfrm>
          <a:prstGeom prst="rect">
            <a:avLst/>
          </a:prstGeom>
          <a:noFill/>
          <a:ln>
            <a:noFill/>
          </a:ln>
        </p:spPr>
        <p:txBody>
          <a:bodyPr spcFirstLastPara="1" wrap="square" lIns="91425" tIns="45700" rIns="91425" bIns="45700" anchor="t" anchorCtr="0">
            <a:spAutoFit/>
          </a:bodyPr>
          <a:lstStyle/>
          <a:p>
            <a:pPr marL="457200" indent="-457200" algn="just">
              <a:buClr>
                <a:srgbClr val="103864"/>
              </a:buClr>
              <a:buSzPts val="2000"/>
              <a:buAutoNum type="arabicPeriod"/>
            </a:pPr>
            <a:r>
              <a:rPr lang="en-ID" sz="2000" dirty="0">
                <a:solidFill>
                  <a:srgbClr val="103864"/>
                </a:solidFill>
                <a:latin typeface="Sora"/>
                <a:cs typeface="Sora"/>
              </a:rPr>
              <a:t>Randomization Unit : User</a:t>
            </a:r>
          </a:p>
          <a:p>
            <a:pPr marL="442913">
              <a:buClr>
                <a:srgbClr val="103864"/>
              </a:buClr>
              <a:buSzPts val="2000"/>
            </a:pPr>
            <a:endParaRPr lang="en-ID" sz="2000" dirty="0">
              <a:solidFill>
                <a:srgbClr val="103864"/>
              </a:solidFill>
              <a:latin typeface="Sora"/>
              <a:cs typeface="Sora"/>
            </a:endParaRPr>
          </a:p>
          <a:p>
            <a:pPr marL="457200" indent="-457200" algn="just">
              <a:buClr>
                <a:srgbClr val="103864"/>
              </a:buClr>
              <a:buSzPts val="2000"/>
              <a:buAutoNum type="arabicPeriod" startAt="2"/>
            </a:pPr>
            <a:r>
              <a:rPr lang="en-ID" sz="2000" dirty="0">
                <a:solidFill>
                  <a:srgbClr val="103864"/>
                </a:solidFill>
                <a:latin typeface="Sora"/>
                <a:cs typeface="Sora"/>
              </a:rPr>
              <a:t>Target of Randomization Unit : All users who visit the web pages of the grocery store chain that contain links</a:t>
            </a:r>
          </a:p>
          <a:p>
            <a:pPr marL="457200" indent="-457200" algn="just">
              <a:buClr>
                <a:srgbClr val="103864"/>
              </a:buClr>
              <a:buSzPts val="2000"/>
              <a:buAutoNum type="arabicPeriod" startAt="2"/>
            </a:pPr>
            <a:endParaRPr lang="en-ID" sz="2000" dirty="0">
              <a:solidFill>
                <a:srgbClr val="103864"/>
              </a:solidFill>
              <a:latin typeface="Sora"/>
              <a:cs typeface="Sora"/>
            </a:endParaRPr>
          </a:p>
          <a:p>
            <a:pPr marL="457200" indent="-457200" algn="just">
              <a:buClr>
                <a:srgbClr val="103864"/>
              </a:buClr>
              <a:buSzPts val="2000"/>
              <a:buAutoNum type="arabicPeriod" startAt="2"/>
            </a:pPr>
            <a:r>
              <a:rPr lang="en-ID" sz="2000" dirty="0">
                <a:solidFill>
                  <a:srgbClr val="103864"/>
                </a:solidFill>
                <a:latin typeface="Sora"/>
                <a:cs typeface="Sora"/>
              </a:rPr>
              <a:t>Sample Size :</a:t>
            </a:r>
          </a:p>
          <a:p>
            <a:pPr algn="just">
              <a:buClr>
                <a:srgbClr val="103864"/>
              </a:buClr>
              <a:buSzPts val="2000"/>
              <a:tabLst>
                <a:tab pos="442913" algn="l"/>
              </a:tabLst>
            </a:pPr>
            <a:r>
              <a:rPr lang="en-ID" sz="2000" dirty="0">
                <a:solidFill>
                  <a:srgbClr val="103864"/>
                </a:solidFill>
                <a:latin typeface="Sora"/>
                <a:cs typeface="Sora"/>
              </a:rPr>
              <a:t>	a. Significance level (α)  = 5% or 0.05</a:t>
            </a:r>
          </a:p>
          <a:p>
            <a:pPr algn="just">
              <a:buClr>
                <a:srgbClr val="103864"/>
              </a:buClr>
              <a:buSzPts val="2000"/>
              <a:tabLst>
                <a:tab pos="442913" algn="l"/>
              </a:tabLst>
            </a:pPr>
            <a:r>
              <a:rPr lang="en-ID" sz="2000" dirty="0">
                <a:solidFill>
                  <a:srgbClr val="103864"/>
                </a:solidFill>
                <a:latin typeface="Sora"/>
                <a:cs typeface="Sora"/>
              </a:rPr>
              <a:t>        b. Power level (1-β) = 80% or 0.8</a:t>
            </a:r>
          </a:p>
          <a:p>
            <a:pPr algn="just">
              <a:buClr>
                <a:srgbClr val="103864"/>
              </a:buClr>
              <a:buSzPts val="2000"/>
              <a:tabLst>
                <a:tab pos="442913" algn="l"/>
              </a:tabLst>
            </a:pPr>
            <a:r>
              <a:rPr lang="en-ID" sz="2000" dirty="0">
                <a:solidFill>
                  <a:srgbClr val="103864"/>
                </a:solidFill>
                <a:latin typeface="Sora"/>
                <a:cs typeface="Sora"/>
              </a:rPr>
              <a:t>	c. Standard deviation of population (σ) = 0.5</a:t>
            </a:r>
          </a:p>
          <a:p>
            <a:pPr algn="just">
              <a:buClr>
                <a:srgbClr val="103864"/>
              </a:buClr>
              <a:buSzPts val="2000"/>
              <a:tabLst>
                <a:tab pos="442913" algn="l"/>
              </a:tabLst>
            </a:pPr>
            <a:r>
              <a:rPr lang="en-ID" sz="2000" dirty="0">
                <a:solidFill>
                  <a:srgbClr val="103864"/>
                </a:solidFill>
                <a:latin typeface="Sora"/>
                <a:cs typeface="Sora"/>
              </a:rPr>
              <a:t>	d. Difference between control and treatment (δ) = 2%</a:t>
            </a:r>
          </a:p>
          <a:p>
            <a:pPr algn="just">
              <a:buClr>
                <a:srgbClr val="103864"/>
              </a:buClr>
              <a:buSzPts val="2000"/>
              <a:tabLst>
                <a:tab pos="442913" algn="l"/>
              </a:tabLst>
            </a:pPr>
            <a:endParaRPr lang="en-ID" sz="2000" dirty="0">
              <a:solidFill>
                <a:srgbClr val="103864"/>
              </a:solidFill>
              <a:latin typeface="Sora"/>
              <a:cs typeface="Sora"/>
            </a:endParaRPr>
          </a:p>
          <a:p>
            <a:pPr algn="just">
              <a:buClr>
                <a:srgbClr val="103864"/>
              </a:buClr>
              <a:buSzPts val="2000"/>
              <a:tabLst>
                <a:tab pos="442913" algn="l"/>
              </a:tabLst>
            </a:pPr>
            <a:r>
              <a:rPr lang="en-ID" sz="2000" dirty="0">
                <a:solidFill>
                  <a:srgbClr val="103864"/>
                </a:solidFill>
                <a:latin typeface="Sora"/>
                <a:cs typeface="Sora"/>
              </a:rPr>
              <a:t>	Then the number of Sample Size : </a:t>
            </a:r>
          </a:p>
          <a:p>
            <a:pPr algn="just">
              <a:buClr>
                <a:srgbClr val="103864"/>
              </a:buClr>
              <a:buSzPts val="2000"/>
              <a:tabLst>
                <a:tab pos="442913" algn="l"/>
              </a:tabLst>
            </a:pPr>
            <a:endParaRPr lang="en-ID" sz="2000" dirty="0">
              <a:solidFill>
                <a:srgbClr val="103864"/>
              </a:solidFill>
              <a:latin typeface="Sora"/>
              <a:cs typeface="Sora"/>
            </a:endParaRPr>
          </a:p>
          <a:p>
            <a:pPr>
              <a:buClr>
                <a:srgbClr val="103864"/>
              </a:buClr>
              <a:buSzPts val="2000"/>
              <a:tabLst>
                <a:tab pos="442913" algn="l"/>
              </a:tabLst>
            </a:pPr>
            <a:r>
              <a:rPr lang="en-ID" sz="2000" dirty="0">
                <a:solidFill>
                  <a:srgbClr val="103864"/>
                </a:solidFill>
                <a:latin typeface="Sora"/>
                <a:cs typeface="Sora"/>
              </a:rPr>
              <a:t>	Sample size 10.000 for 1 variant, so total for 2 variants : 10.000 x 2 = 20.000</a:t>
            </a:r>
          </a:p>
        </p:txBody>
      </p:sp>
      <p:pic>
        <p:nvPicPr>
          <p:cNvPr id="7" name="Picture 6">
            <a:extLst>
              <a:ext uri="{FF2B5EF4-FFF2-40B4-BE49-F238E27FC236}">
                <a16:creationId xmlns:a16="http://schemas.microsoft.com/office/drawing/2014/main" id="{9C17214D-86C8-77CB-C218-8B79E880D3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6466" y="4475369"/>
            <a:ext cx="1415937" cy="911021"/>
          </a:xfrm>
          <a:prstGeom prst="rect">
            <a:avLst/>
          </a:prstGeom>
        </p:spPr>
      </p:pic>
      <p:pic>
        <p:nvPicPr>
          <p:cNvPr id="9" name="Picture 8">
            <a:extLst>
              <a:ext uri="{FF2B5EF4-FFF2-40B4-BE49-F238E27FC236}">
                <a16:creationId xmlns:a16="http://schemas.microsoft.com/office/drawing/2014/main" id="{194AEF66-E7E7-72BB-AB0D-9634538B64E2}"/>
              </a:ext>
            </a:extLst>
          </p:cNvPr>
          <p:cNvPicPr>
            <a:picLocks noChangeAspect="1"/>
          </p:cNvPicPr>
          <p:nvPr/>
        </p:nvPicPr>
        <p:blipFill>
          <a:blip r:embed="rId4"/>
          <a:stretch>
            <a:fillRect/>
          </a:stretch>
        </p:blipFill>
        <p:spPr>
          <a:xfrm>
            <a:off x="6761711" y="4626036"/>
            <a:ext cx="2724530" cy="609685"/>
          </a:xfrm>
          <a:prstGeom prst="rect">
            <a:avLst/>
          </a:prstGeom>
        </p:spPr>
      </p:pic>
    </p:spTree>
    <p:extLst>
      <p:ext uri="{BB962C8B-B14F-4D97-AF65-F5344CB8AC3E}">
        <p14:creationId xmlns:p14="http://schemas.microsoft.com/office/powerpoint/2010/main" val="2831414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r>
              <a:rPr lang="en-US" sz="3200" dirty="0">
                <a:solidFill>
                  <a:srgbClr val="103864"/>
                </a:solidFill>
                <a:latin typeface="Sora"/>
                <a:ea typeface="Sora"/>
                <a:cs typeface="Sora"/>
                <a:sym typeface="Sora"/>
              </a:rPr>
              <a:t>Designing Experiments</a:t>
            </a:r>
            <a:endParaRPr dirty="0"/>
          </a:p>
        </p:txBody>
      </p:sp>
      <p:sp>
        <p:nvSpPr>
          <p:cNvPr id="4" name="Google Shape;210;p3">
            <a:extLst>
              <a:ext uri="{FF2B5EF4-FFF2-40B4-BE49-F238E27FC236}">
                <a16:creationId xmlns:a16="http://schemas.microsoft.com/office/drawing/2014/main" id="{70889729-5589-1D08-5B6B-F2289D4451BD}"/>
              </a:ext>
            </a:extLst>
          </p:cNvPr>
          <p:cNvSpPr txBox="1"/>
          <p:nvPr/>
        </p:nvSpPr>
        <p:spPr>
          <a:xfrm>
            <a:off x="401585" y="1946518"/>
            <a:ext cx="11388900" cy="2739171"/>
          </a:xfrm>
          <a:prstGeom prst="rect">
            <a:avLst/>
          </a:prstGeom>
          <a:noFill/>
          <a:ln>
            <a:noFill/>
          </a:ln>
        </p:spPr>
        <p:txBody>
          <a:bodyPr spcFirstLastPara="1" wrap="square" lIns="91425" tIns="45700" rIns="91425" bIns="45700" anchor="t" anchorCtr="0">
            <a:spAutoFit/>
          </a:bodyPr>
          <a:lstStyle/>
          <a:p>
            <a:pPr marL="715963" indent="-715963" algn="just">
              <a:buClr>
                <a:srgbClr val="103864"/>
              </a:buClr>
              <a:buSzPts val="2000"/>
              <a:tabLst>
                <a:tab pos="442913" algn="l"/>
              </a:tabLst>
            </a:pPr>
            <a:r>
              <a:rPr lang="en-ID" sz="2000" dirty="0">
                <a:solidFill>
                  <a:srgbClr val="103864"/>
                </a:solidFill>
                <a:latin typeface="Sora"/>
                <a:cs typeface="Sora"/>
              </a:rPr>
              <a:t>	e. Since this experiment requires a very large sample size, the length of time to run the experiment depends on the number of visitors to the website.</a:t>
            </a:r>
            <a:endParaRPr lang="en-ID" dirty="0">
              <a:solidFill>
                <a:srgbClr val="103864"/>
              </a:solidFill>
              <a:latin typeface="Sora"/>
              <a:cs typeface="Sora"/>
            </a:endParaRPr>
          </a:p>
          <a:p>
            <a:pPr marL="715963" indent="-715963" algn="just">
              <a:buClr>
                <a:srgbClr val="103864"/>
              </a:buClr>
              <a:buSzPts val="2000"/>
              <a:tabLst>
                <a:tab pos="442913" algn="l"/>
              </a:tabLst>
            </a:pPr>
            <a:endParaRPr lang="en-ID" sz="1200" dirty="0">
              <a:solidFill>
                <a:srgbClr val="103864"/>
              </a:solidFill>
              <a:latin typeface="Sora"/>
              <a:cs typeface="Sora"/>
            </a:endParaRPr>
          </a:p>
          <a:p>
            <a:pPr marL="715963" indent="-715963" algn="just">
              <a:buClr>
                <a:srgbClr val="103864"/>
              </a:buClr>
              <a:buSzPts val="2000"/>
              <a:tabLst>
                <a:tab pos="442913" algn="l"/>
              </a:tabLst>
            </a:pPr>
            <a:r>
              <a:rPr lang="en-ID" dirty="0">
                <a:solidFill>
                  <a:srgbClr val="103864"/>
                </a:solidFill>
                <a:latin typeface="Sora"/>
                <a:cs typeface="Sora"/>
              </a:rPr>
              <a:t>	</a:t>
            </a:r>
            <a:r>
              <a:rPr lang="en-ID" sz="2000" dirty="0">
                <a:solidFill>
                  <a:srgbClr val="103864"/>
                </a:solidFill>
                <a:latin typeface="Sora"/>
                <a:cs typeface="Sora"/>
              </a:rPr>
              <a:t>	If the experiment is run for 6 full weeks with the frequency of users visiting the website at least 500 times per day, then the total number of users involved in the experiment is 42 days x 500 = 21,000.</a:t>
            </a:r>
          </a:p>
          <a:p>
            <a:pPr marL="715963" indent="-715963" algn="just">
              <a:buClr>
                <a:srgbClr val="103864"/>
              </a:buClr>
              <a:buSzPts val="2000"/>
              <a:tabLst>
                <a:tab pos="442913" algn="l"/>
              </a:tabLst>
            </a:pPr>
            <a:endParaRPr lang="en-ID" sz="2000" dirty="0">
              <a:solidFill>
                <a:srgbClr val="103864"/>
              </a:solidFill>
              <a:latin typeface="Sora"/>
              <a:cs typeface="Sora"/>
            </a:endParaRPr>
          </a:p>
          <a:p>
            <a:pPr marL="715963" indent="-715963" algn="just">
              <a:buClr>
                <a:srgbClr val="103864"/>
              </a:buClr>
              <a:buSzPts val="2000"/>
              <a:tabLst>
                <a:tab pos="442913" algn="l"/>
              </a:tabLst>
            </a:pPr>
            <a:r>
              <a:rPr lang="en-ID" sz="2000" dirty="0">
                <a:solidFill>
                  <a:srgbClr val="103864"/>
                </a:solidFill>
                <a:latin typeface="Sora"/>
                <a:cs typeface="Sora"/>
              </a:rPr>
              <a:t>		From this, the time sufficient to collect data is at least 6-8 weeks, the length of this experiment is done to avoid primacy and novelty effects. </a:t>
            </a:r>
          </a:p>
        </p:txBody>
      </p:sp>
    </p:spTree>
    <p:extLst>
      <p:ext uri="{BB962C8B-B14F-4D97-AF65-F5344CB8AC3E}">
        <p14:creationId xmlns:p14="http://schemas.microsoft.com/office/powerpoint/2010/main" val="1727169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142ad2f6649_0_144"/>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R="0" lvl="0" rtl="0">
              <a:lnSpc>
                <a:spcPct val="100000"/>
              </a:lnSpc>
              <a:spcBef>
                <a:spcPts val="0"/>
              </a:spcBef>
              <a:spcAft>
                <a:spcPts val="0"/>
              </a:spcAft>
              <a:buClr>
                <a:srgbClr val="103864"/>
              </a:buClr>
              <a:buSzPts val="2000"/>
            </a:pPr>
            <a:r>
              <a:rPr lang="en-US" sz="4000" dirty="0">
                <a:solidFill>
                  <a:srgbClr val="103864"/>
                </a:solidFill>
                <a:latin typeface="Sora"/>
                <a:ea typeface="Sora"/>
                <a:cs typeface="Sora"/>
                <a:sym typeface="Sora"/>
              </a:rPr>
              <a:t>Analyzing and Interpreting the Data</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42ad2f6649_0_13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r>
              <a:rPr lang="en-US" sz="3200" dirty="0">
                <a:solidFill>
                  <a:srgbClr val="103864"/>
                </a:solidFill>
                <a:latin typeface="Sora"/>
                <a:ea typeface="Sora"/>
                <a:cs typeface="Sora"/>
                <a:sym typeface="Sora"/>
              </a:rPr>
              <a:t>Analyzing and Interpreting the Data</a:t>
            </a:r>
            <a:endParaRPr dirty="0"/>
          </a:p>
        </p:txBody>
      </p:sp>
      <p:sp>
        <p:nvSpPr>
          <p:cNvPr id="222" name="Google Shape;222;g142ad2f6649_0_139"/>
          <p:cNvSpPr txBox="1"/>
          <p:nvPr/>
        </p:nvSpPr>
        <p:spPr>
          <a:xfrm>
            <a:off x="401515" y="1584375"/>
            <a:ext cx="11388900" cy="4093388"/>
          </a:xfrm>
          <a:prstGeom prst="rect">
            <a:avLst/>
          </a:prstGeom>
          <a:noFill/>
          <a:ln>
            <a:noFill/>
          </a:ln>
        </p:spPr>
        <p:txBody>
          <a:bodyPr spcFirstLastPara="1" wrap="square" lIns="91425" tIns="45700" rIns="91425" bIns="45700" anchor="t" anchorCtr="0">
            <a:spAutoFit/>
          </a:bodyPr>
          <a:lstStyle/>
          <a:p>
            <a:pPr marL="457200" marR="0" lvl="0" indent="-355600" algn="just" rtl="0">
              <a:lnSpc>
                <a:spcPct val="100000"/>
              </a:lnSpc>
              <a:spcBef>
                <a:spcPts val="0"/>
              </a:spcBef>
              <a:spcAft>
                <a:spcPts val="0"/>
              </a:spcAft>
              <a:buClr>
                <a:srgbClr val="103864"/>
              </a:buClr>
              <a:buSzPts val="2000"/>
              <a:buFont typeface="Sora"/>
              <a:buChar char="•"/>
            </a:pPr>
            <a:r>
              <a:rPr lang="en-ID" sz="2000" dirty="0">
                <a:solidFill>
                  <a:srgbClr val="103864"/>
                </a:solidFill>
                <a:latin typeface="Sora"/>
                <a:cs typeface="Sora"/>
              </a:rPr>
              <a:t>The dataset used in this project comes from </a:t>
            </a:r>
            <a:r>
              <a:rPr lang="en-ID" sz="2000" dirty="0">
                <a:solidFill>
                  <a:srgbClr val="103864"/>
                </a:solidFill>
                <a:latin typeface="Sora"/>
                <a:cs typeface="Sora"/>
                <a:hlinkClick r:id="rId3">
                  <a:extLst>
                    <a:ext uri="{A12FA001-AC4F-418D-AE19-62706E023703}">
                      <ahyp:hlinkClr xmlns:ahyp="http://schemas.microsoft.com/office/drawing/2018/hyperlinkcolor" val="tx"/>
                    </a:ext>
                  </a:extLst>
                </a:hlinkClick>
              </a:rPr>
              <a:t>Grocery website data for AB test</a:t>
            </a:r>
            <a:r>
              <a:rPr lang="en-ID" sz="2000" dirty="0">
                <a:solidFill>
                  <a:srgbClr val="103864"/>
                </a:solidFill>
                <a:latin typeface="Sora"/>
                <a:cs typeface="Sora"/>
              </a:rPr>
              <a:t>. The dataset has 184.588 records with 5 variables. Here is information from the data variables used:</a:t>
            </a:r>
          </a:p>
          <a:p>
            <a:pPr marL="101600" marR="0" lvl="0" algn="l" rtl="0">
              <a:lnSpc>
                <a:spcPct val="100000"/>
              </a:lnSpc>
              <a:spcBef>
                <a:spcPts val="0"/>
              </a:spcBef>
              <a:spcAft>
                <a:spcPts val="0"/>
              </a:spcAft>
              <a:buClr>
                <a:srgbClr val="103864"/>
              </a:buClr>
              <a:buSzPts val="2000"/>
            </a:pPr>
            <a:r>
              <a:rPr lang="en-ID" sz="2000" dirty="0">
                <a:solidFill>
                  <a:srgbClr val="103864"/>
                </a:solidFill>
                <a:latin typeface="Sora"/>
                <a:cs typeface="Sora"/>
              </a:rPr>
              <a:t>       - </a:t>
            </a:r>
            <a:r>
              <a:rPr lang="en-US" sz="2000" dirty="0" err="1">
                <a:solidFill>
                  <a:srgbClr val="103864"/>
                </a:solidFill>
                <a:latin typeface="Sora"/>
                <a:cs typeface="Sora"/>
              </a:rPr>
              <a:t>RecordID</a:t>
            </a:r>
            <a:r>
              <a:rPr lang="en-US" sz="2000" dirty="0">
                <a:solidFill>
                  <a:srgbClr val="103864"/>
                </a:solidFill>
                <a:latin typeface="Sora"/>
                <a:cs typeface="Sora"/>
              </a:rPr>
              <a:t>           : identifier of the row of data.</a:t>
            </a:r>
          </a:p>
          <a:p>
            <a:pPr>
              <a:buClr>
                <a:srgbClr val="103864"/>
              </a:buClr>
              <a:buSzPts val="2000"/>
              <a:tabLst>
                <a:tab pos="270510" algn="l"/>
              </a:tabLst>
            </a:pPr>
            <a:r>
              <a:rPr lang="en-US" sz="2000" dirty="0">
                <a:solidFill>
                  <a:srgbClr val="103864"/>
                </a:solidFill>
                <a:latin typeface="Sora"/>
                <a:cs typeface="Sora"/>
              </a:rPr>
              <a:t>         - IP Address        : address of the user, who is visiting website.</a:t>
            </a:r>
          </a:p>
          <a:p>
            <a:pPr>
              <a:buClr>
                <a:srgbClr val="103864"/>
              </a:buClr>
              <a:buSzPts val="2000"/>
              <a:tabLst>
                <a:tab pos="270510" algn="l"/>
              </a:tabLst>
            </a:pPr>
            <a:r>
              <a:rPr lang="en-US" sz="2000" dirty="0">
                <a:solidFill>
                  <a:srgbClr val="103864"/>
                </a:solidFill>
                <a:latin typeface="Sora"/>
                <a:cs typeface="Sora"/>
              </a:rPr>
              <a:t>         - </a:t>
            </a:r>
            <a:r>
              <a:rPr lang="en-US" sz="2000" dirty="0" err="1">
                <a:solidFill>
                  <a:srgbClr val="103864"/>
                </a:solidFill>
                <a:latin typeface="Sora"/>
                <a:cs typeface="Sora"/>
              </a:rPr>
              <a:t>LoggedInFlag</a:t>
            </a:r>
            <a:r>
              <a:rPr lang="en-US" sz="2000" dirty="0">
                <a:solidFill>
                  <a:srgbClr val="103864"/>
                </a:solidFill>
                <a:latin typeface="Sora"/>
                <a:cs typeface="Sora"/>
              </a:rPr>
              <a:t> : 1 - when user has an account and logged in.</a:t>
            </a:r>
          </a:p>
          <a:p>
            <a:pPr>
              <a:buClr>
                <a:srgbClr val="103864"/>
              </a:buClr>
              <a:buSzPts val="2000"/>
              <a:tabLst>
                <a:tab pos="270510" algn="l"/>
              </a:tabLst>
            </a:pPr>
            <a:r>
              <a:rPr lang="en-US" sz="2000" dirty="0">
                <a:solidFill>
                  <a:srgbClr val="103864"/>
                </a:solidFill>
                <a:latin typeface="Sora"/>
                <a:cs typeface="Sora"/>
              </a:rPr>
              <a:t>         - </a:t>
            </a:r>
            <a:r>
              <a:rPr lang="en-US" sz="2000" dirty="0" err="1">
                <a:solidFill>
                  <a:srgbClr val="103864"/>
                </a:solidFill>
                <a:latin typeface="Sora"/>
                <a:cs typeface="Sora"/>
              </a:rPr>
              <a:t>ServerID</a:t>
            </a:r>
            <a:r>
              <a:rPr lang="en-US" sz="2000" dirty="0">
                <a:solidFill>
                  <a:srgbClr val="103864"/>
                </a:solidFill>
                <a:latin typeface="Sora"/>
                <a:cs typeface="Sora"/>
              </a:rPr>
              <a:t>           </a:t>
            </a:r>
            <a:r>
              <a:rPr lang="en-US" sz="800" dirty="0">
                <a:solidFill>
                  <a:srgbClr val="103864"/>
                </a:solidFill>
                <a:latin typeface="Sora"/>
                <a:cs typeface="Sora"/>
              </a:rPr>
              <a:t> </a:t>
            </a:r>
            <a:r>
              <a:rPr lang="en-US" sz="2000" dirty="0">
                <a:solidFill>
                  <a:srgbClr val="103864"/>
                </a:solidFill>
                <a:latin typeface="Sora"/>
                <a:cs typeface="Sora"/>
              </a:rPr>
              <a:t> : one of the servers user was routed through.</a:t>
            </a:r>
          </a:p>
          <a:p>
            <a:pPr>
              <a:buClr>
                <a:srgbClr val="103864"/>
              </a:buClr>
              <a:buSzPts val="2000"/>
              <a:tabLst>
                <a:tab pos="270510" algn="l"/>
              </a:tabLst>
            </a:pPr>
            <a:r>
              <a:rPr lang="en-US" sz="2000" dirty="0">
                <a:solidFill>
                  <a:srgbClr val="103864"/>
                </a:solidFill>
                <a:latin typeface="Sora"/>
                <a:cs typeface="Sora"/>
              </a:rPr>
              <a:t>         - </a:t>
            </a:r>
            <a:r>
              <a:rPr lang="en-US" sz="2000" dirty="0" err="1">
                <a:solidFill>
                  <a:srgbClr val="103864"/>
                </a:solidFill>
                <a:latin typeface="Sora"/>
                <a:cs typeface="Sora"/>
              </a:rPr>
              <a:t>VisitPageFlag</a:t>
            </a:r>
            <a:r>
              <a:rPr lang="en-US" sz="1050" dirty="0">
                <a:solidFill>
                  <a:srgbClr val="103864"/>
                </a:solidFill>
                <a:latin typeface="Sora"/>
                <a:cs typeface="Sora"/>
              </a:rPr>
              <a:t> </a:t>
            </a:r>
            <a:r>
              <a:rPr lang="en-US" sz="2000" dirty="0">
                <a:solidFill>
                  <a:srgbClr val="103864"/>
                </a:solidFill>
                <a:latin typeface="Sora"/>
                <a:cs typeface="Sora"/>
              </a:rPr>
              <a:t> : 1 - when user clicked on the loyalty program page.</a:t>
            </a:r>
          </a:p>
          <a:p>
            <a:pPr marL="457200" marR="0" lvl="0" indent="-355600" algn="l" rtl="0">
              <a:lnSpc>
                <a:spcPct val="100000"/>
              </a:lnSpc>
              <a:spcBef>
                <a:spcPts val="0"/>
              </a:spcBef>
              <a:spcAft>
                <a:spcPts val="0"/>
              </a:spcAft>
              <a:buClr>
                <a:srgbClr val="103864"/>
              </a:buClr>
              <a:buSzPts val="2000"/>
              <a:buFont typeface="Sora"/>
              <a:buChar char="•"/>
            </a:pPr>
            <a:endParaRPr lang="en-US" sz="2000" b="0" i="0" u="none" strike="noStrike" cap="none" dirty="0">
              <a:solidFill>
                <a:srgbClr val="103864"/>
              </a:solidFill>
              <a:latin typeface="Sora"/>
              <a:ea typeface="Sora"/>
              <a:cs typeface="Sora"/>
              <a:sym typeface="Sora"/>
            </a:endParaRPr>
          </a:p>
          <a:p>
            <a:pPr marL="285750" indent="-285750" algn="just">
              <a:buClr>
                <a:srgbClr val="103864"/>
              </a:buClr>
              <a:buSzPts val="2000"/>
              <a:buFont typeface="Sora"/>
              <a:buChar char="•"/>
            </a:pPr>
            <a:r>
              <a:rPr lang="en-ID" sz="2000" dirty="0">
                <a:solidFill>
                  <a:srgbClr val="103864"/>
                </a:solidFill>
                <a:latin typeface="Sora"/>
                <a:cs typeface="Sora"/>
              </a:rPr>
              <a:t>From the sample size calculation, 10,000 users are obtained for each variant. Therefore, Simple Random Sampling is carried out to get a sample. To </a:t>
            </a:r>
            <a:r>
              <a:rPr lang="en-ID" sz="2000" dirty="0" err="1">
                <a:solidFill>
                  <a:srgbClr val="103864"/>
                </a:solidFill>
                <a:latin typeface="Sora"/>
                <a:cs typeface="Sora"/>
              </a:rPr>
              <a:t>analyze</a:t>
            </a:r>
            <a:r>
              <a:rPr lang="en-ID" sz="2000" dirty="0">
                <a:solidFill>
                  <a:srgbClr val="103864"/>
                </a:solidFill>
                <a:latin typeface="Sora"/>
                <a:cs typeface="Sora"/>
              </a:rPr>
              <a:t> and interpret data, the following steps were taken :</a:t>
            </a:r>
            <a:endParaRPr sz="2000" b="1" i="0" u="none" strike="noStrike" cap="none" dirty="0">
              <a:solidFill>
                <a:srgbClr val="103864"/>
              </a:solidFill>
              <a:latin typeface="Sora"/>
              <a:ea typeface="Sora"/>
              <a:cs typeface="Sora"/>
              <a:sym typeface="Sora"/>
            </a:endParaRPr>
          </a:p>
          <a:p>
            <a:pPr marL="457200" marR="0" lvl="0" indent="-355600" algn="l" rtl="0">
              <a:lnSpc>
                <a:spcPct val="100000"/>
              </a:lnSpc>
              <a:spcBef>
                <a:spcPts val="0"/>
              </a:spcBef>
              <a:spcAft>
                <a:spcPts val="0"/>
              </a:spcAft>
              <a:buClr>
                <a:srgbClr val="103864"/>
              </a:buClr>
              <a:buSzPts val="2000"/>
              <a:buFont typeface="Sora"/>
              <a:buChar char="•"/>
            </a:pPr>
            <a:endParaRPr sz="2000" b="1" i="0" u="none" strike="noStrike" cap="none" dirty="0">
              <a:solidFill>
                <a:srgbClr val="103864"/>
              </a:solidFill>
              <a:latin typeface="Sora"/>
              <a:ea typeface="Sora"/>
              <a:cs typeface="Sora"/>
              <a:sym typeface="Sora"/>
            </a:endParaRPr>
          </a:p>
        </p:txBody>
      </p:sp>
    </p:spTree>
    <p:extLst>
      <p:ext uri="{BB962C8B-B14F-4D97-AF65-F5344CB8AC3E}">
        <p14:creationId xmlns:p14="http://schemas.microsoft.com/office/powerpoint/2010/main" val="2605440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42ad2f6649_0_13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r>
              <a:rPr lang="en-US" sz="3200" dirty="0">
                <a:solidFill>
                  <a:srgbClr val="103864"/>
                </a:solidFill>
                <a:latin typeface="Sora"/>
                <a:ea typeface="Sora"/>
                <a:cs typeface="Sora"/>
                <a:sym typeface="Sora"/>
              </a:rPr>
              <a:t>Analyzing and Interpreting the Data</a:t>
            </a:r>
            <a:endParaRPr dirty="0"/>
          </a:p>
        </p:txBody>
      </p:sp>
      <p:sp>
        <p:nvSpPr>
          <p:cNvPr id="222" name="Google Shape;222;g142ad2f6649_0_139"/>
          <p:cNvSpPr txBox="1"/>
          <p:nvPr/>
        </p:nvSpPr>
        <p:spPr>
          <a:xfrm>
            <a:off x="401515" y="1584375"/>
            <a:ext cx="11388900" cy="4401164"/>
          </a:xfrm>
          <a:prstGeom prst="rect">
            <a:avLst/>
          </a:prstGeom>
          <a:noFill/>
          <a:ln>
            <a:noFill/>
          </a:ln>
        </p:spPr>
        <p:txBody>
          <a:bodyPr spcFirstLastPara="1" wrap="square" lIns="91425" tIns="45700" rIns="91425" bIns="45700" anchor="t" anchorCtr="0">
            <a:spAutoFit/>
          </a:bodyPr>
          <a:lstStyle/>
          <a:p>
            <a:pPr>
              <a:buClr>
                <a:srgbClr val="103864"/>
              </a:buClr>
              <a:buSzPts val="2000"/>
            </a:pPr>
            <a:r>
              <a:rPr lang="en-ID" sz="2000" dirty="0">
                <a:solidFill>
                  <a:srgbClr val="103864"/>
                </a:solidFill>
                <a:latin typeface="Sora"/>
                <a:cs typeface="Sora"/>
              </a:rPr>
              <a:t>1.  Ensure the trustworthiness</a:t>
            </a:r>
          </a:p>
          <a:p>
            <a:pPr>
              <a:buClr>
                <a:srgbClr val="103864"/>
              </a:buClr>
              <a:buSzPts val="2000"/>
            </a:pPr>
            <a:r>
              <a:rPr lang="en-ID" sz="2000" dirty="0">
                <a:solidFill>
                  <a:srgbClr val="103864"/>
                </a:solidFill>
                <a:latin typeface="Sora"/>
                <a:cs typeface="Sora"/>
              </a:rPr>
              <a:t>     a. Check the data quality (missing value, duplicate data, distribution of data).</a:t>
            </a:r>
          </a:p>
          <a:p>
            <a:pPr marL="457200" marR="0" lvl="0" indent="-355600" algn="just" rtl="0">
              <a:lnSpc>
                <a:spcPct val="100000"/>
              </a:lnSpc>
              <a:spcBef>
                <a:spcPts val="0"/>
              </a:spcBef>
              <a:spcAft>
                <a:spcPts val="0"/>
              </a:spcAft>
              <a:buClr>
                <a:srgbClr val="103864"/>
              </a:buClr>
              <a:buSzPts val="2000"/>
              <a:buFont typeface="Sora"/>
              <a:buChar char="•"/>
            </a:pPr>
            <a:endParaRPr sz="2000" b="1" i="0" u="none" strike="noStrike" cap="none" dirty="0">
              <a:solidFill>
                <a:srgbClr val="103864"/>
              </a:solidFill>
              <a:latin typeface="Sora"/>
              <a:ea typeface="Sora"/>
              <a:cs typeface="Sora"/>
              <a:sym typeface="Sora"/>
            </a:endParaRPr>
          </a:p>
          <a:p>
            <a:pPr marL="101600" lvl="4">
              <a:buClr>
                <a:srgbClr val="103864"/>
              </a:buClr>
              <a:buSzPts val="2000"/>
            </a:pPr>
            <a:r>
              <a:rPr lang="en-US" sz="2000" b="1" i="0" u="none" strike="noStrike" cap="none" dirty="0">
                <a:solidFill>
                  <a:srgbClr val="103864"/>
                </a:solidFill>
                <a:latin typeface="Sora"/>
                <a:ea typeface="Sora"/>
                <a:cs typeface="Sora"/>
                <a:sym typeface="Sora"/>
              </a:rPr>
              <a:t>                         </a:t>
            </a:r>
          </a:p>
          <a:p>
            <a:pPr marL="101600" lvl="4">
              <a:buClr>
                <a:srgbClr val="103864"/>
              </a:buClr>
              <a:buSzPts val="2000"/>
            </a:pPr>
            <a:endParaRPr lang="en-US" sz="2000" b="1" dirty="0">
              <a:solidFill>
                <a:srgbClr val="103864"/>
              </a:solidFill>
              <a:latin typeface="Sora"/>
              <a:cs typeface="Sora"/>
              <a:sym typeface="Sora"/>
            </a:endParaRPr>
          </a:p>
          <a:p>
            <a:pPr marL="101600" lvl="4">
              <a:buClr>
                <a:srgbClr val="103864"/>
              </a:buClr>
              <a:buSzPts val="2000"/>
            </a:pPr>
            <a:endParaRPr lang="en-US" sz="2000" b="1" dirty="0">
              <a:solidFill>
                <a:srgbClr val="103864"/>
              </a:solidFill>
              <a:latin typeface="Sora"/>
              <a:cs typeface="Sora"/>
              <a:sym typeface="Sora"/>
            </a:endParaRPr>
          </a:p>
          <a:p>
            <a:pPr marL="101600" lvl="4">
              <a:buClr>
                <a:srgbClr val="103864"/>
              </a:buClr>
              <a:buSzPts val="2000"/>
            </a:pPr>
            <a:endParaRPr lang="en-US" sz="2000" b="1" dirty="0">
              <a:solidFill>
                <a:srgbClr val="103864"/>
              </a:solidFill>
              <a:latin typeface="Sora"/>
              <a:cs typeface="Sora"/>
              <a:sym typeface="Sora"/>
            </a:endParaRPr>
          </a:p>
          <a:p>
            <a:pPr marL="101600" lvl="4">
              <a:buClr>
                <a:srgbClr val="103864"/>
              </a:buClr>
              <a:buSzPts val="2000"/>
            </a:pPr>
            <a:endParaRPr lang="en-US" sz="2000" b="1" dirty="0">
              <a:solidFill>
                <a:srgbClr val="103864"/>
              </a:solidFill>
              <a:latin typeface="Sora"/>
              <a:cs typeface="Sora"/>
              <a:sym typeface="Sora"/>
            </a:endParaRPr>
          </a:p>
          <a:p>
            <a:pPr marL="101600" lvl="4">
              <a:buClr>
                <a:srgbClr val="103864"/>
              </a:buClr>
              <a:buSzPts val="2000"/>
            </a:pPr>
            <a:endParaRPr lang="en-US" sz="2000" b="1" dirty="0">
              <a:solidFill>
                <a:srgbClr val="103864"/>
              </a:solidFill>
              <a:latin typeface="Sora"/>
              <a:cs typeface="Sora"/>
              <a:sym typeface="Sora"/>
            </a:endParaRPr>
          </a:p>
          <a:p>
            <a:pPr marL="533400" lvl="4">
              <a:buClr>
                <a:srgbClr val="103864"/>
              </a:buClr>
              <a:buSzPts val="2000"/>
            </a:pPr>
            <a:r>
              <a:rPr lang="en-ID" sz="2000" dirty="0">
                <a:solidFill>
                  <a:srgbClr val="103864"/>
                </a:solidFill>
                <a:latin typeface="Sora"/>
                <a:cs typeface="Sora"/>
              </a:rPr>
              <a:t>There is no missing value. Next, check for duplicate data.</a:t>
            </a:r>
          </a:p>
          <a:p>
            <a:pPr marL="533400" lvl="4">
              <a:buClr>
                <a:srgbClr val="103864"/>
              </a:buClr>
              <a:buSzPts val="2000"/>
            </a:pPr>
            <a:endParaRPr lang="en-ID" sz="2000" dirty="0">
              <a:solidFill>
                <a:srgbClr val="103864"/>
              </a:solidFill>
              <a:latin typeface="Sora"/>
              <a:cs typeface="Sora"/>
              <a:sym typeface="Sora"/>
            </a:endParaRPr>
          </a:p>
          <a:p>
            <a:pPr marL="533400" lvl="4">
              <a:buClr>
                <a:srgbClr val="103864"/>
              </a:buClr>
              <a:buSzPts val="2000"/>
            </a:pPr>
            <a:endParaRPr lang="en-ID" sz="2000" dirty="0">
              <a:solidFill>
                <a:srgbClr val="103864"/>
              </a:solidFill>
              <a:latin typeface="Sora"/>
              <a:cs typeface="Sora"/>
              <a:sym typeface="Sora"/>
            </a:endParaRPr>
          </a:p>
          <a:p>
            <a:pPr marL="533400" lvl="4">
              <a:buClr>
                <a:srgbClr val="103864"/>
              </a:buClr>
              <a:buSzPts val="2000"/>
            </a:pPr>
            <a:endParaRPr lang="en-ID" sz="2000" dirty="0">
              <a:solidFill>
                <a:srgbClr val="103864"/>
              </a:solidFill>
              <a:latin typeface="Sora"/>
              <a:cs typeface="Sora"/>
              <a:sym typeface="Sora"/>
            </a:endParaRPr>
          </a:p>
          <a:p>
            <a:pPr marL="533400" lvl="4">
              <a:buClr>
                <a:srgbClr val="103864"/>
              </a:buClr>
              <a:buSzPts val="2000"/>
            </a:pPr>
            <a:endParaRPr sz="2000" dirty="0">
              <a:solidFill>
                <a:srgbClr val="103864"/>
              </a:solidFill>
              <a:latin typeface="Sora"/>
              <a:cs typeface="Sora"/>
              <a:sym typeface="Sora"/>
            </a:endParaRPr>
          </a:p>
        </p:txBody>
      </p:sp>
      <p:pic>
        <p:nvPicPr>
          <p:cNvPr id="2" name="Picture 1">
            <a:extLst>
              <a:ext uri="{FF2B5EF4-FFF2-40B4-BE49-F238E27FC236}">
                <a16:creationId xmlns:a16="http://schemas.microsoft.com/office/drawing/2014/main" id="{F8A5EA90-0ED7-0040-B738-EAF908BFF7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0985" y="2386613"/>
            <a:ext cx="2529894" cy="1879858"/>
          </a:xfrm>
          <a:prstGeom prst="rect">
            <a:avLst/>
          </a:prstGeom>
        </p:spPr>
      </p:pic>
      <p:pic>
        <p:nvPicPr>
          <p:cNvPr id="3" name="Picture 2">
            <a:extLst>
              <a:ext uri="{FF2B5EF4-FFF2-40B4-BE49-F238E27FC236}">
                <a16:creationId xmlns:a16="http://schemas.microsoft.com/office/drawing/2014/main" id="{41A66940-7C6B-841A-7339-12FB420A27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5905" y="4930146"/>
            <a:ext cx="3700053" cy="1055393"/>
          </a:xfrm>
          <a:prstGeom prst="rect">
            <a:avLst/>
          </a:prstGeom>
        </p:spPr>
      </p:pic>
    </p:spTree>
    <p:extLst>
      <p:ext uri="{BB962C8B-B14F-4D97-AF65-F5344CB8AC3E}">
        <p14:creationId xmlns:p14="http://schemas.microsoft.com/office/powerpoint/2010/main" val="6116076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42ad2f6649_0_13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r>
              <a:rPr lang="en-US" sz="3200" dirty="0">
                <a:solidFill>
                  <a:srgbClr val="103864"/>
                </a:solidFill>
                <a:latin typeface="Sora"/>
                <a:ea typeface="Sora"/>
                <a:cs typeface="Sora"/>
                <a:sym typeface="Sora"/>
              </a:rPr>
              <a:t>Analyzing and Interpreting the Data</a:t>
            </a:r>
            <a:endParaRPr dirty="0"/>
          </a:p>
        </p:txBody>
      </p:sp>
      <p:sp>
        <p:nvSpPr>
          <p:cNvPr id="222" name="Google Shape;222;g142ad2f6649_0_139"/>
          <p:cNvSpPr txBox="1"/>
          <p:nvPr/>
        </p:nvSpPr>
        <p:spPr>
          <a:xfrm>
            <a:off x="401543" y="1438792"/>
            <a:ext cx="11388900" cy="2554505"/>
          </a:xfrm>
          <a:prstGeom prst="rect">
            <a:avLst/>
          </a:prstGeom>
          <a:noFill/>
          <a:ln>
            <a:noFill/>
          </a:ln>
        </p:spPr>
        <p:txBody>
          <a:bodyPr spcFirstLastPara="1" wrap="square" lIns="91425" tIns="45700" rIns="91425" bIns="45700" anchor="t" anchorCtr="0">
            <a:spAutoFit/>
          </a:bodyPr>
          <a:lstStyle/>
          <a:p>
            <a:pPr>
              <a:buClr>
                <a:srgbClr val="103864"/>
              </a:buClr>
              <a:buSzPts val="2000"/>
            </a:pPr>
            <a:r>
              <a:rPr lang="en-ID" sz="2000" dirty="0">
                <a:solidFill>
                  <a:srgbClr val="103864"/>
                </a:solidFill>
                <a:latin typeface="Sora"/>
                <a:cs typeface="Sora"/>
              </a:rPr>
              <a:t>        There are 85,072 duplicate data, so delete the duplicate data.</a:t>
            </a:r>
          </a:p>
          <a:p>
            <a:pPr marL="457200" marR="0" lvl="0" indent="-355600" algn="just" rtl="0">
              <a:lnSpc>
                <a:spcPct val="100000"/>
              </a:lnSpc>
              <a:spcBef>
                <a:spcPts val="0"/>
              </a:spcBef>
              <a:spcAft>
                <a:spcPts val="0"/>
              </a:spcAft>
              <a:buClr>
                <a:srgbClr val="103864"/>
              </a:buClr>
              <a:buSzPts val="2000"/>
              <a:buFont typeface="Sora"/>
              <a:buChar char="•"/>
            </a:pPr>
            <a:endParaRPr sz="2000" b="1" i="0" u="none" strike="noStrike" cap="none" dirty="0">
              <a:solidFill>
                <a:srgbClr val="103864"/>
              </a:solidFill>
              <a:latin typeface="Sora"/>
              <a:ea typeface="Sora"/>
              <a:cs typeface="Sora"/>
              <a:sym typeface="Sora"/>
            </a:endParaRPr>
          </a:p>
          <a:p>
            <a:pPr marL="101600" lvl="4">
              <a:buClr>
                <a:srgbClr val="103864"/>
              </a:buClr>
              <a:buSzPts val="2000"/>
            </a:pPr>
            <a:r>
              <a:rPr lang="en-US" sz="2000" b="1" i="0" u="none" strike="noStrike" cap="none" dirty="0">
                <a:solidFill>
                  <a:srgbClr val="103864"/>
                </a:solidFill>
                <a:latin typeface="Sora"/>
                <a:ea typeface="Sora"/>
                <a:cs typeface="Sora"/>
                <a:sym typeface="Sora"/>
              </a:rPr>
              <a:t>                         </a:t>
            </a:r>
          </a:p>
          <a:p>
            <a:pPr marL="101600" lvl="4">
              <a:buClr>
                <a:srgbClr val="103864"/>
              </a:buClr>
              <a:buSzPts val="2000"/>
            </a:pPr>
            <a:endParaRPr lang="en-US" sz="2000" b="1" dirty="0">
              <a:solidFill>
                <a:srgbClr val="103864"/>
              </a:solidFill>
              <a:latin typeface="Sora"/>
              <a:cs typeface="Sora"/>
              <a:sym typeface="Sora"/>
            </a:endParaRPr>
          </a:p>
          <a:p>
            <a:pPr marL="442913">
              <a:buClr>
                <a:srgbClr val="103864"/>
              </a:buClr>
              <a:buSzPts val="2000"/>
            </a:pPr>
            <a:endParaRPr lang="en-ID" sz="2000" dirty="0">
              <a:solidFill>
                <a:srgbClr val="103864"/>
              </a:solidFill>
              <a:latin typeface="Sora"/>
              <a:cs typeface="Sora"/>
            </a:endParaRPr>
          </a:p>
          <a:p>
            <a:pPr marL="442913" algn="just">
              <a:buClr>
                <a:srgbClr val="103864"/>
              </a:buClr>
              <a:buSzPts val="2000"/>
            </a:pPr>
            <a:r>
              <a:rPr lang="en-ID" sz="2000" dirty="0">
                <a:solidFill>
                  <a:srgbClr val="103864"/>
                </a:solidFill>
                <a:latin typeface="Sora"/>
                <a:cs typeface="Sora"/>
              </a:rPr>
              <a:t>Now, there are 99.516 total records without duplicates and the data is ready for analysis.</a:t>
            </a:r>
            <a:endParaRPr lang="en-US" sz="2000" dirty="0">
              <a:solidFill>
                <a:srgbClr val="103864"/>
              </a:solidFill>
              <a:latin typeface="Sora"/>
              <a:cs typeface="Sora"/>
              <a:sym typeface="Sora"/>
            </a:endParaRPr>
          </a:p>
          <a:p>
            <a:pPr marL="442913" indent="-271463" algn="just">
              <a:buClr>
                <a:srgbClr val="103864"/>
              </a:buClr>
              <a:buSzPts val="2000"/>
            </a:pPr>
            <a:r>
              <a:rPr lang="en-ID" sz="2000" dirty="0">
                <a:solidFill>
                  <a:srgbClr val="103864"/>
                </a:solidFill>
                <a:latin typeface="Sora"/>
                <a:cs typeface="Sora"/>
              </a:rPr>
              <a:t>b. Data exploration (how many users in each group, and other insight from dataset)</a:t>
            </a:r>
          </a:p>
        </p:txBody>
      </p:sp>
      <p:pic>
        <p:nvPicPr>
          <p:cNvPr id="4" name="Picture 3">
            <a:extLst>
              <a:ext uri="{FF2B5EF4-FFF2-40B4-BE49-F238E27FC236}">
                <a16:creationId xmlns:a16="http://schemas.microsoft.com/office/drawing/2014/main" id="{C8BAED81-0FD1-5722-48E8-9014D16389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587" y="1843107"/>
            <a:ext cx="4141909" cy="1028038"/>
          </a:xfrm>
          <a:prstGeom prst="rect">
            <a:avLst/>
          </a:prstGeom>
        </p:spPr>
      </p:pic>
      <p:pic>
        <p:nvPicPr>
          <p:cNvPr id="5" name="Picture 4">
            <a:extLst>
              <a:ext uri="{FF2B5EF4-FFF2-40B4-BE49-F238E27FC236}">
                <a16:creationId xmlns:a16="http://schemas.microsoft.com/office/drawing/2014/main" id="{C4C2F7A6-3E09-777B-DDEB-3B1F529370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5371" y="3986856"/>
            <a:ext cx="3562089" cy="2345407"/>
          </a:xfrm>
          <a:prstGeom prst="rect">
            <a:avLst/>
          </a:prstGeom>
        </p:spPr>
      </p:pic>
      <p:pic>
        <p:nvPicPr>
          <p:cNvPr id="7" name="Picture 6">
            <a:extLst>
              <a:ext uri="{FF2B5EF4-FFF2-40B4-BE49-F238E27FC236}">
                <a16:creationId xmlns:a16="http://schemas.microsoft.com/office/drawing/2014/main" id="{30A2F32B-B908-D6DA-AC51-CF96050347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9693" y="3993297"/>
            <a:ext cx="3638451" cy="2461841"/>
          </a:xfrm>
          <a:prstGeom prst="rect">
            <a:avLst/>
          </a:prstGeom>
        </p:spPr>
      </p:pic>
    </p:spTree>
    <p:extLst>
      <p:ext uri="{BB962C8B-B14F-4D97-AF65-F5344CB8AC3E}">
        <p14:creationId xmlns:p14="http://schemas.microsoft.com/office/powerpoint/2010/main" val="3831336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42ad2f6649_0_13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r>
              <a:rPr lang="en-US" sz="3200" dirty="0">
                <a:solidFill>
                  <a:srgbClr val="103864"/>
                </a:solidFill>
                <a:latin typeface="Sora"/>
                <a:ea typeface="Sora"/>
                <a:cs typeface="Sora"/>
                <a:sym typeface="Sora"/>
              </a:rPr>
              <a:t>Analyzing and Interpreting the Data</a:t>
            </a:r>
            <a:endParaRPr dirty="0"/>
          </a:p>
        </p:txBody>
      </p:sp>
      <p:sp>
        <p:nvSpPr>
          <p:cNvPr id="222" name="Google Shape;222;g142ad2f6649_0_139"/>
          <p:cNvSpPr txBox="1"/>
          <p:nvPr/>
        </p:nvSpPr>
        <p:spPr>
          <a:xfrm>
            <a:off x="388943" y="1459120"/>
            <a:ext cx="11388900" cy="3170058"/>
          </a:xfrm>
          <a:prstGeom prst="rect">
            <a:avLst/>
          </a:prstGeom>
          <a:noFill/>
          <a:ln>
            <a:noFill/>
          </a:ln>
        </p:spPr>
        <p:txBody>
          <a:bodyPr spcFirstLastPara="1" wrap="square" lIns="91425" tIns="45700" rIns="91425" bIns="45700" anchor="t" anchorCtr="0">
            <a:spAutoFit/>
          </a:bodyPr>
          <a:lstStyle/>
          <a:p>
            <a:pPr>
              <a:buClr>
                <a:srgbClr val="103864"/>
              </a:buClr>
              <a:buSzPts val="2000"/>
            </a:pPr>
            <a:r>
              <a:rPr lang="en-ID" sz="2000" dirty="0">
                <a:solidFill>
                  <a:srgbClr val="103864"/>
                </a:solidFill>
                <a:latin typeface="Sora"/>
                <a:cs typeface="Sora"/>
              </a:rPr>
              <a:t>        Then calculate the CTR, for both groups as follows.</a:t>
            </a:r>
          </a:p>
          <a:p>
            <a:pPr>
              <a:buClr>
                <a:srgbClr val="103864"/>
              </a:buClr>
              <a:buSzPts val="2000"/>
            </a:pPr>
            <a:endParaRPr lang="en-ID" sz="2000" b="1" i="0" u="none" strike="noStrike" cap="none" dirty="0">
              <a:solidFill>
                <a:srgbClr val="103864"/>
              </a:solidFill>
              <a:latin typeface="Sora"/>
              <a:ea typeface="Sora"/>
              <a:cs typeface="Sora"/>
              <a:sym typeface="Sora"/>
            </a:endParaRPr>
          </a:p>
          <a:p>
            <a:pPr>
              <a:buClr>
                <a:srgbClr val="103864"/>
              </a:buClr>
              <a:buSzPts val="2000"/>
            </a:pPr>
            <a:endParaRPr lang="en-ID" sz="2000" b="1" dirty="0">
              <a:solidFill>
                <a:srgbClr val="103864"/>
              </a:solidFill>
              <a:latin typeface="Sora"/>
              <a:ea typeface="Sora"/>
              <a:cs typeface="Sora"/>
              <a:sym typeface="Sora"/>
            </a:endParaRPr>
          </a:p>
          <a:p>
            <a:pPr>
              <a:buClr>
                <a:srgbClr val="103864"/>
              </a:buClr>
              <a:buSzPts val="2000"/>
            </a:pPr>
            <a:endParaRPr lang="en-ID" sz="2000" b="1" i="0" u="none" strike="noStrike" cap="none" dirty="0">
              <a:solidFill>
                <a:srgbClr val="103864"/>
              </a:solidFill>
              <a:latin typeface="Sora"/>
              <a:ea typeface="Sora"/>
              <a:cs typeface="Sora"/>
              <a:sym typeface="Sora"/>
            </a:endParaRPr>
          </a:p>
          <a:p>
            <a:pPr>
              <a:buClr>
                <a:srgbClr val="103864"/>
              </a:buClr>
              <a:buSzPts val="2000"/>
            </a:pPr>
            <a:endParaRPr lang="en-ID" sz="2000" b="1" dirty="0">
              <a:solidFill>
                <a:srgbClr val="103864"/>
              </a:solidFill>
              <a:latin typeface="Sora"/>
              <a:ea typeface="Sora"/>
              <a:cs typeface="Sora"/>
              <a:sym typeface="Sora"/>
            </a:endParaRPr>
          </a:p>
          <a:p>
            <a:pPr>
              <a:buClr>
                <a:srgbClr val="103864"/>
              </a:buClr>
              <a:buSzPts val="2000"/>
            </a:pPr>
            <a:endParaRPr lang="en-ID" sz="2000" b="1" i="0" u="none" strike="noStrike" cap="none" dirty="0">
              <a:solidFill>
                <a:srgbClr val="103864"/>
              </a:solidFill>
              <a:latin typeface="Sora"/>
              <a:ea typeface="Sora"/>
              <a:cs typeface="Sora"/>
              <a:sym typeface="Sora"/>
            </a:endParaRPr>
          </a:p>
          <a:p>
            <a:pPr>
              <a:buClr>
                <a:srgbClr val="103864"/>
              </a:buClr>
              <a:buSzPts val="2000"/>
            </a:pPr>
            <a:endParaRPr lang="en-ID" sz="2000" b="1" i="0" u="none" strike="noStrike" cap="none" dirty="0">
              <a:solidFill>
                <a:srgbClr val="103864"/>
              </a:solidFill>
              <a:latin typeface="Sora"/>
              <a:ea typeface="Sora"/>
              <a:cs typeface="Sora"/>
              <a:sym typeface="Sora"/>
            </a:endParaRPr>
          </a:p>
          <a:p>
            <a:pPr>
              <a:buClr>
                <a:srgbClr val="103864"/>
              </a:buClr>
              <a:buSzPts val="2000"/>
            </a:pPr>
            <a:endParaRPr lang="en-ID" sz="2000" dirty="0">
              <a:solidFill>
                <a:srgbClr val="103864"/>
              </a:solidFill>
              <a:latin typeface="Sora"/>
              <a:cs typeface="Sora"/>
            </a:endParaRPr>
          </a:p>
          <a:p>
            <a:pPr marL="442913">
              <a:buClr>
                <a:srgbClr val="103864"/>
              </a:buClr>
              <a:buSzPts val="2000"/>
            </a:pPr>
            <a:r>
              <a:rPr lang="en-ID" sz="2000" dirty="0">
                <a:solidFill>
                  <a:srgbClr val="103864"/>
                </a:solidFill>
                <a:latin typeface="Sora"/>
                <a:cs typeface="Sora"/>
              </a:rPr>
              <a:t>To see more clearly, compare the control group and the treatment group. Create the following code.</a:t>
            </a:r>
            <a:endParaRPr sz="2000" dirty="0">
              <a:solidFill>
                <a:srgbClr val="103864"/>
              </a:solidFill>
              <a:latin typeface="Sora"/>
              <a:cs typeface="Sora"/>
              <a:sym typeface="Sora"/>
            </a:endParaRPr>
          </a:p>
        </p:txBody>
      </p:sp>
      <p:pic>
        <p:nvPicPr>
          <p:cNvPr id="2" name="Picture 1">
            <a:extLst>
              <a:ext uri="{FF2B5EF4-FFF2-40B4-BE49-F238E27FC236}">
                <a16:creationId xmlns:a16="http://schemas.microsoft.com/office/drawing/2014/main" id="{BEC4179A-1EBD-B716-F036-9745274642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6798" y="1815192"/>
            <a:ext cx="3933190" cy="2177415"/>
          </a:xfrm>
          <a:prstGeom prst="rect">
            <a:avLst/>
          </a:prstGeom>
        </p:spPr>
      </p:pic>
      <p:pic>
        <p:nvPicPr>
          <p:cNvPr id="3" name="Picture 2">
            <a:extLst>
              <a:ext uri="{FF2B5EF4-FFF2-40B4-BE49-F238E27FC236}">
                <a16:creationId xmlns:a16="http://schemas.microsoft.com/office/drawing/2014/main" id="{9DA7F10B-6F3B-6E34-6DB8-2B23F9EA26A2}"/>
              </a:ext>
            </a:extLst>
          </p:cNvPr>
          <p:cNvPicPr>
            <a:picLocks noChangeAspect="1"/>
          </p:cNvPicPr>
          <p:nvPr/>
        </p:nvPicPr>
        <p:blipFill rotWithShape="1">
          <a:blip r:embed="rId4">
            <a:extLst>
              <a:ext uri="{28A0092B-C50C-407E-A947-70E740481C1C}">
                <a14:useLocalDpi xmlns:a14="http://schemas.microsoft.com/office/drawing/2010/main" val="0"/>
              </a:ext>
            </a:extLst>
          </a:blip>
          <a:srcRect b="4905"/>
          <a:stretch/>
        </p:blipFill>
        <p:spPr bwMode="auto">
          <a:xfrm>
            <a:off x="3384960" y="4629178"/>
            <a:ext cx="5396865" cy="18186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03321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42ad2f6649_0_13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r>
              <a:rPr lang="en-US" sz="3200" dirty="0">
                <a:solidFill>
                  <a:srgbClr val="103864"/>
                </a:solidFill>
                <a:latin typeface="Sora"/>
                <a:ea typeface="Sora"/>
                <a:cs typeface="Sora"/>
                <a:sym typeface="Sora"/>
              </a:rPr>
              <a:t>Analyzing and Interpreting the Data</a:t>
            </a:r>
            <a:endParaRPr dirty="0"/>
          </a:p>
        </p:txBody>
      </p:sp>
      <p:sp>
        <p:nvSpPr>
          <p:cNvPr id="222" name="Google Shape;222;g142ad2f6649_0_139"/>
          <p:cNvSpPr txBox="1"/>
          <p:nvPr/>
        </p:nvSpPr>
        <p:spPr>
          <a:xfrm>
            <a:off x="414157" y="1448871"/>
            <a:ext cx="11388900" cy="400069"/>
          </a:xfrm>
          <a:prstGeom prst="rect">
            <a:avLst/>
          </a:prstGeom>
          <a:noFill/>
          <a:ln>
            <a:noFill/>
          </a:ln>
        </p:spPr>
        <p:txBody>
          <a:bodyPr spcFirstLastPara="1" wrap="square" lIns="91425" tIns="45700" rIns="91425" bIns="45700" anchor="t" anchorCtr="0">
            <a:spAutoFit/>
          </a:bodyPr>
          <a:lstStyle/>
          <a:p>
            <a:pPr>
              <a:buClr>
                <a:srgbClr val="103864"/>
              </a:buClr>
              <a:buSzPts val="2000"/>
            </a:pPr>
            <a:r>
              <a:rPr lang="en-ID" sz="2000" dirty="0">
                <a:solidFill>
                  <a:srgbClr val="103864"/>
                </a:solidFill>
                <a:latin typeface="Sora"/>
                <a:cs typeface="Sora"/>
              </a:rPr>
              <a:t>        Next make a visualization, to see the comparison of CTR on each variant.</a:t>
            </a:r>
          </a:p>
        </p:txBody>
      </p:sp>
      <p:pic>
        <p:nvPicPr>
          <p:cNvPr id="3" name="Picture 2">
            <a:extLst>
              <a:ext uri="{FF2B5EF4-FFF2-40B4-BE49-F238E27FC236}">
                <a16:creationId xmlns:a16="http://schemas.microsoft.com/office/drawing/2014/main" id="{0317C7D3-07BB-0E5F-3353-5AD1BE839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6707" y="1848940"/>
            <a:ext cx="5958585" cy="4431684"/>
          </a:xfrm>
          <a:prstGeom prst="rect">
            <a:avLst/>
          </a:prstGeom>
        </p:spPr>
      </p:pic>
    </p:spTree>
    <p:extLst>
      <p:ext uri="{BB962C8B-B14F-4D97-AF65-F5344CB8AC3E}">
        <p14:creationId xmlns:p14="http://schemas.microsoft.com/office/powerpoint/2010/main" val="4077119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42ad2f6649_0_13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r>
              <a:rPr lang="en-US" sz="3200" dirty="0">
                <a:solidFill>
                  <a:srgbClr val="103864"/>
                </a:solidFill>
                <a:latin typeface="Sora"/>
                <a:ea typeface="Sora"/>
                <a:cs typeface="Sora"/>
                <a:sym typeface="Sora"/>
              </a:rPr>
              <a:t>Analyzing and Interpreting the Data</a:t>
            </a:r>
            <a:endParaRPr dirty="0"/>
          </a:p>
        </p:txBody>
      </p:sp>
      <p:sp>
        <p:nvSpPr>
          <p:cNvPr id="222" name="Google Shape;222;g142ad2f6649_0_139"/>
          <p:cNvSpPr txBox="1"/>
          <p:nvPr/>
        </p:nvSpPr>
        <p:spPr>
          <a:xfrm>
            <a:off x="401515" y="1584375"/>
            <a:ext cx="11388900" cy="4401164"/>
          </a:xfrm>
          <a:prstGeom prst="rect">
            <a:avLst/>
          </a:prstGeom>
          <a:noFill/>
          <a:ln>
            <a:noFill/>
          </a:ln>
        </p:spPr>
        <p:txBody>
          <a:bodyPr spcFirstLastPara="1" wrap="square" lIns="91425" tIns="45700" rIns="91425" bIns="45700" anchor="t" anchorCtr="0">
            <a:spAutoFit/>
          </a:bodyPr>
          <a:lstStyle/>
          <a:p>
            <a:pPr>
              <a:buClr>
                <a:srgbClr val="103864"/>
              </a:buClr>
              <a:buSzPts val="2000"/>
            </a:pPr>
            <a:r>
              <a:rPr lang="en-ID" sz="2000" dirty="0">
                <a:solidFill>
                  <a:srgbClr val="103864"/>
                </a:solidFill>
                <a:latin typeface="Sora"/>
                <a:cs typeface="Sora"/>
              </a:rPr>
              <a:t>     Perform SRM test with chi-square test</a:t>
            </a:r>
          </a:p>
          <a:p>
            <a:pPr>
              <a:buClr>
                <a:srgbClr val="103864"/>
              </a:buClr>
              <a:buSzPts val="2000"/>
            </a:pPr>
            <a:r>
              <a:rPr lang="en-ID" sz="2000" dirty="0">
                <a:solidFill>
                  <a:srgbClr val="103864"/>
                </a:solidFill>
                <a:latin typeface="Sora"/>
                <a:cs typeface="Sora"/>
              </a:rPr>
              <a:t>     - Define the null and alternative hypothesis (H</a:t>
            </a:r>
            <a:r>
              <a:rPr lang="en-ID" dirty="0">
                <a:solidFill>
                  <a:srgbClr val="103864"/>
                </a:solidFill>
                <a:latin typeface="Sora"/>
                <a:cs typeface="Sora"/>
              </a:rPr>
              <a:t>0</a:t>
            </a:r>
            <a:r>
              <a:rPr lang="en-ID" sz="2000" dirty="0">
                <a:solidFill>
                  <a:srgbClr val="103864"/>
                </a:solidFill>
                <a:latin typeface="Sora"/>
                <a:cs typeface="Sora"/>
              </a:rPr>
              <a:t> and H</a:t>
            </a:r>
            <a:r>
              <a:rPr lang="en-ID" dirty="0">
                <a:solidFill>
                  <a:srgbClr val="103864"/>
                </a:solidFill>
                <a:latin typeface="Sora"/>
                <a:cs typeface="Sora"/>
              </a:rPr>
              <a:t>1</a:t>
            </a:r>
            <a:r>
              <a:rPr lang="en-ID" sz="2000" dirty="0">
                <a:solidFill>
                  <a:srgbClr val="103864"/>
                </a:solidFill>
                <a:latin typeface="Sora"/>
                <a:cs typeface="Sora"/>
              </a:rPr>
              <a:t>)</a:t>
            </a:r>
          </a:p>
          <a:p>
            <a:pPr marL="536575">
              <a:buClr>
                <a:srgbClr val="103864"/>
              </a:buClr>
              <a:buSzPts val="2000"/>
              <a:tabLst>
                <a:tab pos="536575" algn="l"/>
              </a:tabLst>
            </a:pPr>
            <a:r>
              <a:rPr lang="en-ID" sz="2000" dirty="0">
                <a:solidFill>
                  <a:srgbClr val="103864"/>
                </a:solidFill>
                <a:latin typeface="Sora"/>
                <a:cs typeface="Sora"/>
              </a:rPr>
              <a:t>H</a:t>
            </a:r>
            <a:r>
              <a:rPr lang="en-ID" dirty="0">
                <a:solidFill>
                  <a:srgbClr val="103864"/>
                </a:solidFill>
                <a:latin typeface="Sora"/>
                <a:cs typeface="Sora"/>
              </a:rPr>
              <a:t>0</a:t>
            </a:r>
            <a:r>
              <a:rPr lang="en-ID" sz="2000" dirty="0">
                <a:solidFill>
                  <a:srgbClr val="103864"/>
                </a:solidFill>
                <a:latin typeface="Sora"/>
                <a:cs typeface="Sora"/>
              </a:rPr>
              <a:t>  : No SRM detected</a:t>
            </a:r>
          </a:p>
          <a:p>
            <a:pPr marL="536575">
              <a:buClr>
                <a:srgbClr val="103864"/>
              </a:buClr>
              <a:buSzPts val="2000"/>
              <a:tabLst>
                <a:tab pos="536575" algn="l"/>
              </a:tabLst>
            </a:pPr>
            <a:r>
              <a:rPr lang="en-ID" sz="2000" dirty="0">
                <a:solidFill>
                  <a:srgbClr val="103864"/>
                </a:solidFill>
                <a:latin typeface="Sora"/>
                <a:cs typeface="Sora"/>
              </a:rPr>
              <a:t>H</a:t>
            </a:r>
            <a:r>
              <a:rPr lang="en-ID" dirty="0">
                <a:solidFill>
                  <a:srgbClr val="103864"/>
                </a:solidFill>
                <a:latin typeface="Sora"/>
                <a:cs typeface="Sora"/>
              </a:rPr>
              <a:t>1</a:t>
            </a:r>
            <a:r>
              <a:rPr lang="en-ID" sz="2000" dirty="0">
                <a:solidFill>
                  <a:srgbClr val="103864"/>
                </a:solidFill>
                <a:latin typeface="Sora"/>
                <a:cs typeface="Sora"/>
              </a:rPr>
              <a:t>  : SRM detected</a:t>
            </a:r>
          </a:p>
          <a:p>
            <a:pPr>
              <a:buClr>
                <a:srgbClr val="103864"/>
              </a:buClr>
              <a:buSzPts val="2000"/>
            </a:pPr>
            <a:endParaRPr lang="en-ID" sz="2000" dirty="0">
              <a:solidFill>
                <a:srgbClr val="103864"/>
              </a:solidFill>
              <a:latin typeface="Sora"/>
              <a:cs typeface="Sora"/>
            </a:endParaRPr>
          </a:p>
          <a:p>
            <a:pPr>
              <a:buClr>
                <a:srgbClr val="103864"/>
              </a:buClr>
              <a:buSzPts val="2000"/>
            </a:pPr>
            <a:r>
              <a:rPr lang="en-ID" sz="2000" dirty="0">
                <a:solidFill>
                  <a:srgbClr val="103864"/>
                </a:solidFill>
                <a:latin typeface="Sora"/>
                <a:cs typeface="Sora"/>
              </a:rPr>
              <a:t>     - Calculate chi-square statistic</a:t>
            </a:r>
          </a:p>
          <a:p>
            <a:pPr>
              <a:buClr>
                <a:srgbClr val="103864"/>
              </a:buClr>
              <a:buSzPts val="2000"/>
            </a:pPr>
            <a:endParaRPr lang="en-ID" sz="2000" b="1" i="0" u="none" strike="noStrike" cap="none" dirty="0">
              <a:solidFill>
                <a:srgbClr val="103864"/>
              </a:solidFill>
              <a:latin typeface="Sora"/>
              <a:ea typeface="Sora"/>
              <a:cs typeface="Sora"/>
              <a:sym typeface="Sora"/>
            </a:endParaRPr>
          </a:p>
          <a:p>
            <a:pPr>
              <a:buClr>
                <a:srgbClr val="103864"/>
              </a:buClr>
              <a:buSzPts val="2000"/>
            </a:pPr>
            <a:endParaRPr lang="en-ID" sz="2000" b="1" dirty="0">
              <a:solidFill>
                <a:srgbClr val="103864"/>
              </a:solidFill>
              <a:latin typeface="Sora"/>
              <a:ea typeface="Sora"/>
              <a:cs typeface="Sora"/>
              <a:sym typeface="Sora"/>
            </a:endParaRPr>
          </a:p>
          <a:p>
            <a:pPr>
              <a:buClr>
                <a:srgbClr val="103864"/>
              </a:buClr>
              <a:buSzPts val="2000"/>
            </a:pPr>
            <a:endParaRPr lang="en-ID" sz="2000" b="1" i="0" u="none" strike="noStrike" cap="none" dirty="0">
              <a:solidFill>
                <a:srgbClr val="103864"/>
              </a:solidFill>
              <a:latin typeface="Sora"/>
              <a:ea typeface="Sora"/>
              <a:cs typeface="Sora"/>
              <a:sym typeface="Sora"/>
            </a:endParaRPr>
          </a:p>
          <a:p>
            <a:pPr>
              <a:buClr>
                <a:srgbClr val="103864"/>
              </a:buClr>
              <a:buSzPts val="2000"/>
            </a:pPr>
            <a:r>
              <a:rPr lang="en-ID" sz="2000" dirty="0">
                <a:solidFill>
                  <a:srgbClr val="103864"/>
                </a:solidFill>
                <a:latin typeface="Sora"/>
                <a:cs typeface="Sora"/>
              </a:rPr>
              <a:t>     - Define decision rules</a:t>
            </a:r>
          </a:p>
          <a:p>
            <a:pPr>
              <a:buClr>
                <a:srgbClr val="103864"/>
              </a:buClr>
              <a:buSzPts val="2000"/>
            </a:pPr>
            <a:r>
              <a:rPr lang="en-ID" sz="2000" b="1" dirty="0">
                <a:solidFill>
                  <a:srgbClr val="103864"/>
                </a:solidFill>
                <a:latin typeface="Sora"/>
                <a:ea typeface="Sora"/>
                <a:cs typeface="Sora"/>
                <a:sym typeface="Sora"/>
              </a:rPr>
              <a:t>         </a:t>
            </a:r>
            <a:r>
              <a:rPr lang="en-ID" sz="2000" dirty="0">
                <a:solidFill>
                  <a:srgbClr val="103864"/>
                </a:solidFill>
                <a:latin typeface="Sora"/>
                <a:ea typeface="Sora"/>
                <a:cs typeface="Sora"/>
                <a:sym typeface="Sora"/>
              </a:rPr>
              <a:t>In making statical test decision, use :</a:t>
            </a:r>
          </a:p>
          <a:p>
            <a:pPr>
              <a:buClr>
                <a:srgbClr val="103864"/>
              </a:buClr>
              <a:buSzPts val="2000"/>
            </a:pPr>
            <a:r>
              <a:rPr lang="en-ID" sz="2000" dirty="0">
                <a:solidFill>
                  <a:srgbClr val="103864"/>
                </a:solidFill>
                <a:latin typeface="Sora"/>
                <a:ea typeface="Sora"/>
                <a:cs typeface="Sora"/>
                <a:sym typeface="Sora"/>
              </a:rPr>
              <a:t>         - Comparison of chi-square statistics with critical value</a:t>
            </a:r>
          </a:p>
          <a:p>
            <a:pPr>
              <a:buClr>
                <a:srgbClr val="103864"/>
              </a:buClr>
              <a:buSzPts val="2000"/>
            </a:pPr>
            <a:r>
              <a:rPr lang="en-ID" sz="2000" b="1" i="0" u="none" strike="noStrike" cap="none" dirty="0">
                <a:solidFill>
                  <a:srgbClr val="103864"/>
                </a:solidFill>
                <a:latin typeface="Sora"/>
                <a:ea typeface="Sora"/>
                <a:cs typeface="Sora"/>
                <a:sym typeface="Sora"/>
              </a:rPr>
              <a:t>          </a:t>
            </a:r>
            <a:r>
              <a:rPr lang="en-ID" sz="2000" i="0" u="none" strike="noStrike" cap="none" dirty="0">
                <a:solidFill>
                  <a:srgbClr val="103864"/>
                </a:solidFill>
                <a:latin typeface="Sora"/>
                <a:ea typeface="Sora"/>
                <a:cs typeface="Sora"/>
                <a:sym typeface="Sora"/>
              </a:rPr>
              <a:t>- </a:t>
            </a:r>
            <a:r>
              <a:rPr lang="en-ID" sz="2000" i="0" u="none" strike="noStrike" cap="none" dirty="0" err="1">
                <a:solidFill>
                  <a:srgbClr val="103864"/>
                </a:solidFill>
                <a:latin typeface="Sora"/>
                <a:ea typeface="Sora"/>
                <a:cs typeface="Sora"/>
                <a:sym typeface="Sora"/>
              </a:rPr>
              <a:t>Comparion</a:t>
            </a:r>
            <a:r>
              <a:rPr lang="en-ID" sz="2000" i="0" u="none" strike="noStrike" cap="none" dirty="0">
                <a:solidFill>
                  <a:srgbClr val="103864"/>
                </a:solidFill>
                <a:latin typeface="Sora"/>
                <a:ea typeface="Sora"/>
                <a:cs typeface="Sora"/>
                <a:sym typeface="Sora"/>
              </a:rPr>
              <a:t> of p-value with alpha </a:t>
            </a:r>
          </a:p>
          <a:p>
            <a:pPr>
              <a:buClr>
                <a:srgbClr val="103864"/>
              </a:buClr>
              <a:buSzPts val="2000"/>
            </a:pPr>
            <a:r>
              <a:rPr lang="en-ID" sz="2000" dirty="0">
                <a:solidFill>
                  <a:srgbClr val="103864"/>
                </a:solidFill>
                <a:latin typeface="Sora"/>
                <a:ea typeface="Sora"/>
                <a:cs typeface="Sora"/>
                <a:sym typeface="Sora"/>
              </a:rPr>
              <a:t>         -  Degree of freedom (</a:t>
            </a:r>
            <a:r>
              <a:rPr lang="en-ID" sz="2000" dirty="0" err="1">
                <a:solidFill>
                  <a:srgbClr val="103864"/>
                </a:solidFill>
                <a:latin typeface="Sora"/>
                <a:ea typeface="Sora"/>
                <a:cs typeface="Sora"/>
                <a:sym typeface="Sora"/>
              </a:rPr>
              <a:t>df</a:t>
            </a:r>
            <a:r>
              <a:rPr lang="en-ID" sz="2000" dirty="0">
                <a:solidFill>
                  <a:srgbClr val="103864"/>
                </a:solidFill>
                <a:latin typeface="Sora"/>
                <a:ea typeface="Sora"/>
                <a:cs typeface="Sora"/>
                <a:sym typeface="Sora"/>
              </a:rPr>
              <a:t>) is calculated as : </a:t>
            </a:r>
            <a:endParaRPr lang="en-ID" sz="2000" i="0" u="none" strike="noStrike" cap="none" dirty="0">
              <a:solidFill>
                <a:srgbClr val="103864"/>
              </a:solidFill>
              <a:latin typeface="Sora"/>
              <a:ea typeface="Sora"/>
              <a:cs typeface="Sora"/>
              <a:sym typeface="Sora"/>
            </a:endParaRPr>
          </a:p>
        </p:txBody>
      </p:sp>
      <p:pic>
        <p:nvPicPr>
          <p:cNvPr id="3" name="Picture 2">
            <a:extLst>
              <a:ext uri="{FF2B5EF4-FFF2-40B4-BE49-F238E27FC236}">
                <a16:creationId xmlns:a16="http://schemas.microsoft.com/office/drawing/2014/main" id="{CE1231AF-908D-BDBC-93F0-E804A714E145}"/>
              </a:ext>
            </a:extLst>
          </p:cNvPr>
          <p:cNvPicPr>
            <a:picLocks noChangeAspect="1"/>
          </p:cNvPicPr>
          <p:nvPr/>
        </p:nvPicPr>
        <p:blipFill>
          <a:blip r:embed="rId3"/>
          <a:stretch>
            <a:fillRect/>
          </a:stretch>
        </p:blipFill>
        <p:spPr>
          <a:xfrm>
            <a:off x="4201991" y="3558537"/>
            <a:ext cx="2618287" cy="558072"/>
          </a:xfrm>
          <a:prstGeom prst="rect">
            <a:avLst/>
          </a:prstGeom>
        </p:spPr>
      </p:pic>
      <p:pic>
        <p:nvPicPr>
          <p:cNvPr id="5" name="Picture 4">
            <a:extLst>
              <a:ext uri="{FF2B5EF4-FFF2-40B4-BE49-F238E27FC236}">
                <a16:creationId xmlns:a16="http://schemas.microsoft.com/office/drawing/2014/main" id="{CCCBFDF5-18FC-5F6B-1933-B5C26686879C}"/>
              </a:ext>
            </a:extLst>
          </p:cNvPr>
          <p:cNvPicPr>
            <a:picLocks noChangeAspect="1"/>
          </p:cNvPicPr>
          <p:nvPr/>
        </p:nvPicPr>
        <p:blipFill>
          <a:blip r:embed="rId4"/>
          <a:stretch>
            <a:fillRect/>
          </a:stretch>
        </p:blipFill>
        <p:spPr>
          <a:xfrm>
            <a:off x="8232345" y="4849924"/>
            <a:ext cx="2372056" cy="428685"/>
          </a:xfrm>
          <a:prstGeom prst="rect">
            <a:avLst/>
          </a:prstGeom>
        </p:spPr>
      </p:pic>
      <p:pic>
        <p:nvPicPr>
          <p:cNvPr id="7" name="Picture 6">
            <a:extLst>
              <a:ext uri="{FF2B5EF4-FFF2-40B4-BE49-F238E27FC236}">
                <a16:creationId xmlns:a16="http://schemas.microsoft.com/office/drawing/2014/main" id="{96F7B6D1-67A6-E99C-9162-15D07BD329A0}"/>
              </a:ext>
            </a:extLst>
          </p:cNvPr>
          <p:cNvPicPr>
            <a:picLocks noChangeAspect="1"/>
          </p:cNvPicPr>
          <p:nvPr/>
        </p:nvPicPr>
        <p:blipFill>
          <a:blip r:embed="rId5"/>
          <a:stretch>
            <a:fillRect/>
          </a:stretch>
        </p:blipFill>
        <p:spPr>
          <a:xfrm>
            <a:off x="5511134" y="5219780"/>
            <a:ext cx="2238632" cy="421771"/>
          </a:xfrm>
          <a:prstGeom prst="rect">
            <a:avLst/>
          </a:prstGeom>
        </p:spPr>
      </p:pic>
      <p:pic>
        <p:nvPicPr>
          <p:cNvPr id="9" name="Picture 8">
            <a:extLst>
              <a:ext uri="{FF2B5EF4-FFF2-40B4-BE49-F238E27FC236}">
                <a16:creationId xmlns:a16="http://schemas.microsoft.com/office/drawing/2014/main" id="{FAD4BF3E-08B3-7333-FD87-61B2FB9EC45D}"/>
              </a:ext>
            </a:extLst>
          </p:cNvPr>
          <p:cNvPicPr>
            <a:picLocks noChangeAspect="1"/>
          </p:cNvPicPr>
          <p:nvPr/>
        </p:nvPicPr>
        <p:blipFill>
          <a:blip r:embed="rId6"/>
          <a:stretch>
            <a:fillRect/>
          </a:stretch>
        </p:blipFill>
        <p:spPr>
          <a:xfrm>
            <a:off x="6346131" y="5565684"/>
            <a:ext cx="3629532" cy="362001"/>
          </a:xfrm>
          <a:prstGeom prst="rect">
            <a:avLst/>
          </a:prstGeom>
        </p:spPr>
      </p:pic>
    </p:spTree>
    <p:extLst>
      <p:ext uri="{BB962C8B-B14F-4D97-AF65-F5344CB8AC3E}">
        <p14:creationId xmlns:p14="http://schemas.microsoft.com/office/powerpoint/2010/main" val="2413815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42ad2f6649_0_13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r>
              <a:rPr lang="en-US" sz="3200" dirty="0">
                <a:solidFill>
                  <a:srgbClr val="103864"/>
                </a:solidFill>
                <a:latin typeface="Sora"/>
                <a:ea typeface="Sora"/>
                <a:cs typeface="Sora"/>
                <a:sym typeface="Sora"/>
              </a:rPr>
              <a:t>Analyzing and Interpreting the Data</a:t>
            </a:r>
            <a:endParaRPr dirty="0"/>
          </a:p>
        </p:txBody>
      </p:sp>
      <p:sp>
        <p:nvSpPr>
          <p:cNvPr id="222" name="Google Shape;222;g142ad2f6649_0_139"/>
          <p:cNvSpPr txBox="1"/>
          <p:nvPr/>
        </p:nvSpPr>
        <p:spPr>
          <a:xfrm>
            <a:off x="401515" y="1584375"/>
            <a:ext cx="11388900" cy="2246729"/>
          </a:xfrm>
          <a:prstGeom prst="rect">
            <a:avLst/>
          </a:prstGeom>
          <a:noFill/>
          <a:ln>
            <a:noFill/>
          </a:ln>
        </p:spPr>
        <p:txBody>
          <a:bodyPr spcFirstLastPara="1" wrap="square" lIns="91425" tIns="45700" rIns="91425" bIns="45700" anchor="t" anchorCtr="0">
            <a:spAutoFit/>
          </a:bodyPr>
          <a:lstStyle/>
          <a:p>
            <a:pPr>
              <a:buClr>
                <a:srgbClr val="103864"/>
              </a:buClr>
              <a:buSzPts val="2000"/>
            </a:pPr>
            <a:endParaRPr lang="en-ID" sz="2000" b="1" i="0" u="none" strike="noStrike" cap="none" dirty="0">
              <a:solidFill>
                <a:srgbClr val="103864"/>
              </a:solidFill>
              <a:latin typeface="Sora"/>
              <a:ea typeface="Sora"/>
              <a:cs typeface="Sora"/>
              <a:sym typeface="Sora"/>
            </a:endParaRPr>
          </a:p>
          <a:p>
            <a:pPr marL="285750" indent="-285750">
              <a:buClr>
                <a:srgbClr val="103864"/>
              </a:buClr>
              <a:buSzPts val="2000"/>
              <a:buFont typeface="Sora"/>
              <a:buChar char="•"/>
            </a:pPr>
            <a:r>
              <a:rPr lang="en-ID" sz="2000" dirty="0">
                <a:solidFill>
                  <a:srgbClr val="103864"/>
                </a:solidFill>
                <a:latin typeface="Sora"/>
                <a:cs typeface="Sora"/>
              </a:rPr>
              <a:t>Based on the detection of SRM,</a:t>
            </a:r>
          </a:p>
          <a:p>
            <a:pPr>
              <a:buClr>
                <a:srgbClr val="103864"/>
              </a:buClr>
              <a:buSzPts val="2000"/>
            </a:pPr>
            <a:r>
              <a:rPr lang="en-ID" sz="2000" dirty="0">
                <a:solidFill>
                  <a:srgbClr val="103864"/>
                </a:solidFill>
                <a:latin typeface="Sora"/>
                <a:cs typeface="Sora"/>
              </a:rPr>
              <a:t>     SRM was not detected.</a:t>
            </a:r>
          </a:p>
          <a:p>
            <a:pPr>
              <a:buClr>
                <a:srgbClr val="103864"/>
              </a:buClr>
              <a:buSzPts val="2000"/>
            </a:pPr>
            <a:endParaRPr lang="en-ID" sz="2000" b="1" dirty="0">
              <a:solidFill>
                <a:srgbClr val="103864"/>
              </a:solidFill>
              <a:latin typeface="Sora"/>
              <a:ea typeface="Sora"/>
              <a:cs typeface="Sora"/>
              <a:sym typeface="Sora"/>
            </a:endParaRPr>
          </a:p>
          <a:p>
            <a:pPr>
              <a:buClr>
                <a:srgbClr val="103864"/>
              </a:buClr>
              <a:buSzPts val="2000"/>
            </a:pPr>
            <a:endParaRPr lang="en-ID" sz="2000" b="1" i="0" u="none" strike="noStrike" cap="none" dirty="0">
              <a:solidFill>
                <a:srgbClr val="103864"/>
              </a:solidFill>
              <a:latin typeface="Sora"/>
              <a:ea typeface="Sora"/>
              <a:cs typeface="Sora"/>
              <a:sym typeface="Sora"/>
            </a:endParaRPr>
          </a:p>
          <a:p>
            <a:pPr>
              <a:buClr>
                <a:srgbClr val="103864"/>
              </a:buClr>
              <a:buSzPts val="2000"/>
            </a:pPr>
            <a:endParaRPr lang="en-ID" sz="2000" b="1" dirty="0">
              <a:solidFill>
                <a:srgbClr val="103864"/>
              </a:solidFill>
              <a:latin typeface="Sora"/>
              <a:ea typeface="Sora"/>
              <a:cs typeface="Sora"/>
              <a:sym typeface="Sora"/>
            </a:endParaRPr>
          </a:p>
          <a:p>
            <a:pPr>
              <a:buClr>
                <a:srgbClr val="103864"/>
              </a:buClr>
              <a:buSzPts val="2000"/>
            </a:pPr>
            <a:endParaRPr lang="en-ID" sz="2000" b="1" i="0" u="none" strike="noStrike" cap="none" dirty="0">
              <a:solidFill>
                <a:srgbClr val="103864"/>
              </a:solidFill>
              <a:latin typeface="Sora"/>
              <a:ea typeface="Sora"/>
              <a:cs typeface="Sora"/>
              <a:sym typeface="Sora"/>
            </a:endParaRPr>
          </a:p>
        </p:txBody>
      </p:sp>
      <p:pic>
        <p:nvPicPr>
          <p:cNvPr id="2" name="Picture 1">
            <a:extLst>
              <a:ext uri="{FF2B5EF4-FFF2-40B4-BE49-F238E27FC236}">
                <a16:creationId xmlns:a16="http://schemas.microsoft.com/office/drawing/2014/main" id="{18F0ACA2-571C-D68D-24D2-136909668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9719" y="1584375"/>
            <a:ext cx="3787140" cy="4510405"/>
          </a:xfrm>
          <a:prstGeom prst="rect">
            <a:avLst/>
          </a:prstGeom>
        </p:spPr>
      </p:pic>
    </p:spTree>
    <p:extLst>
      <p:ext uri="{BB962C8B-B14F-4D97-AF65-F5344CB8AC3E}">
        <p14:creationId xmlns:p14="http://schemas.microsoft.com/office/powerpoint/2010/main" val="4279432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4"/>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Outline</a:t>
            </a:r>
            <a:endParaRPr/>
          </a:p>
        </p:txBody>
      </p:sp>
      <p:sp>
        <p:nvSpPr>
          <p:cNvPr id="198" name="Google Shape;198;p4"/>
          <p:cNvSpPr txBox="1"/>
          <p:nvPr/>
        </p:nvSpPr>
        <p:spPr>
          <a:xfrm>
            <a:off x="401515" y="1584375"/>
            <a:ext cx="11388900" cy="193895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103864"/>
              </a:buClr>
              <a:buSzPts val="2000"/>
              <a:buFont typeface="Sora"/>
              <a:buChar char="■"/>
            </a:pPr>
            <a:r>
              <a:rPr lang="en-US" sz="2000" b="0" i="0" u="none" strike="noStrike" cap="none" dirty="0">
                <a:solidFill>
                  <a:srgbClr val="103864"/>
                </a:solidFill>
                <a:latin typeface="Sora"/>
                <a:ea typeface="Sora"/>
                <a:cs typeface="Sora"/>
                <a:sym typeface="Sora"/>
              </a:rPr>
              <a:t>Introduction/Background</a:t>
            </a:r>
            <a:endParaRPr sz="2000" b="0" i="0" u="none" strike="noStrike" cap="none" dirty="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Setting Up Problem</a:t>
            </a:r>
            <a:endParaRPr sz="2000" dirty="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Designing Experiments</a:t>
            </a:r>
            <a:endParaRPr sz="2000" dirty="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Analyzing and Interpreting the Data</a:t>
            </a:r>
            <a:endParaRPr sz="2000" dirty="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Conclusion and Recommendation</a:t>
            </a:r>
            <a:endParaRPr sz="2000" dirty="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b="0" i="0" u="none" strike="noStrike" cap="none" dirty="0">
                <a:solidFill>
                  <a:srgbClr val="103864"/>
                </a:solidFill>
                <a:latin typeface="Sora"/>
                <a:ea typeface="Sora"/>
                <a:cs typeface="Sora"/>
                <a:sym typeface="Sora"/>
              </a:rPr>
              <a:t>References</a:t>
            </a:r>
            <a:endParaRPr sz="2000" b="0" i="0" u="none" strike="noStrike" cap="none" dirty="0">
              <a:solidFill>
                <a:srgbClr val="103864"/>
              </a:solidFill>
              <a:latin typeface="Sora"/>
              <a:ea typeface="Sora"/>
              <a:cs typeface="Sora"/>
              <a:sym typeface="Sor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42ad2f6649_0_13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r>
              <a:rPr lang="en-US" sz="3200" dirty="0">
                <a:solidFill>
                  <a:srgbClr val="103864"/>
                </a:solidFill>
                <a:latin typeface="Sora"/>
                <a:ea typeface="Sora"/>
                <a:cs typeface="Sora"/>
                <a:sym typeface="Sora"/>
              </a:rPr>
              <a:t>Analyzing and Interpreting the Data</a:t>
            </a:r>
            <a:endParaRPr dirty="0"/>
          </a:p>
        </p:txBody>
      </p:sp>
      <p:sp>
        <p:nvSpPr>
          <p:cNvPr id="222" name="Google Shape;222;g142ad2f6649_0_139"/>
          <p:cNvSpPr txBox="1"/>
          <p:nvPr/>
        </p:nvSpPr>
        <p:spPr>
          <a:xfrm>
            <a:off x="401515" y="1584375"/>
            <a:ext cx="11388900" cy="2554505"/>
          </a:xfrm>
          <a:prstGeom prst="rect">
            <a:avLst/>
          </a:prstGeom>
          <a:noFill/>
          <a:ln>
            <a:noFill/>
          </a:ln>
        </p:spPr>
        <p:txBody>
          <a:bodyPr spcFirstLastPara="1" wrap="square" lIns="91425" tIns="45700" rIns="91425" bIns="45700" anchor="t" anchorCtr="0">
            <a:spAutoFit/>
          </a:bodyPr>
          <a:lstStyle/>
          <a:p>
            <a:pPr algn="just">
              <a:buClr>
                <a:srgbClr val="103864"/>
              </a:buClr>
              <a:buSzPts val="2000"/>
            </a:pPr>
            <a:r>
              <a:rPr lang="en-ID" sz="2000" dirty="0">
                <a:solidFill>
                  <a:srgbClr val="103864"/>
                </a:solidFill>
                <a:latin typeface="Sora"/>
                <a:cs typeface="Sora"/>
              </a:rPr>
              <a:t>2. Conduct hypothesis testing and </a:t>
            </a:r>
            <a:r>
              <a:rPr lang="en-ID" sz="2000" dirty="0" err="1">
                <a:solidFill>
                  <a:srgbClr val="103864"/>
                </a:solidFill>
                <a:latin typeface="Sora"/>
                <a:cs typeface="Sora"/>
              </a:rPr>
              <a:t>analyze</a:t>
            </a:r>
            <a:r>
              <a:rPr lang="en-ID" sz="2000" dirty="0">
                <a:solidFill>
                  <a:srgbClr val="103864"/>
                </a:solidFill>
                <a:latin typeface="Sora"/>
                <a:cs typeface="Sora"/>
              </a:rPr>
              <a:t> the result</a:t>
            </a:r>
          </a:p>
          <a:p>
            <a:pPr algn="just">
              <a:buClr>
                <a:srgbClr val="103864"/>
              </a:buClr>
              <a:buSzPts val="2000"/>
            </a:pPr>
            <a:r>
              <a:rPr lang="en-ID" sz="2000" dirty="0">
                <a:solidFill>
                  <a:srgbClr val="103864"/>
                </a:solidFill>
                <a:latin typeface="Sora"/>
                <a:cs typeface="Sora"/>
              </a:rPr>
              <a:t>      - Define null hypothesis H</a:t>
            </a:r>
            <a:r>
              <a:rPr lang="en-ID" sz="1200" dirty="0">
                <a:solidFill>
                  <a:srgbClr val="103864"/>
                </a:solidFill>
                <a:latin typeface="Sora"/>
                <a:cs typeface="Sora"/>
              </a:rPr>
              <a:t>0 </a:t>
            </a:r>
            <a:r>
              <a:rPr lang="en-ID" sz="2000" dirty="0">
                <a:solidFill>
                  <a:srgbClr val="103864"/>
                </a:solidFill>
                <a:latin typeface="Sora"/>
                <a:cs typeface="Sora"/>
              </a:rPr>
              <a:t>and alternative hypothesis H</a:t>
            </a:r>
            <a:r>
              <a:rPr lang="en-ID" sz="1200" dirty="0">
                <a:solidFill>
                  <a:srgbClr val="103864"/>
                </a:solidFill>
                <a:latin typeface="Sora"/>
                <a:cs typeface="Sora"/>
              </a:rPr>
              <a:t>1</a:t>
            </a:r>
            <a:endParaRPr lang="en-ID" sz="2000" dirty="0">
              <a:solidFill>
                <a:srgbClr val="103864"/>
              </a:solidFill>
              <a:latin typeface="Sora"/>
              <a:cs typeface="Sora"/>
            </a:endParaRPr>
          </a:p>
          <a:p>
            <a:pPr algn="just">
              <a:buClr>
                <a:srgbClr val="103864"/>
              </a:buClr>
              <a:buSzPts val="2000"/>
            </a:pPr>
            <a:r>
              <a:rPr lang="en-ID" sz="2000" dirty="0">
                <a:solidFill>
                  <a:srgbClr val="103864"/>
                </a:solidFill>
                <a:latin typeface="Sora"/>
                <a:cs typeface="Sora"/>
              </a:rPr>
              <a:t>         H</a:t>
            </a:r>
            <a:r>
              <a:rPr lang="en-ID" sz="1200" dirty="0">
                <a:solidFill>
                  <a:srgbClr val="103864"/>
                </a:solidFill>
                <a:latin typeface="Sora"/>
                <a:cs typeface="Sora"/>
              </a:rPr>
              <a:t>0</a:t>
            </a:r>
            <a:r>
              <a:rPr lang="en-ID" sz="2000" dirty="0">
                <a:solidFill>
                  <a:srgbClr val="103864"/>
                </a:solidFill>
                <a:latin typeface="Sora"/>
                <a:cs typeface="Sora"/>
              </a:rPr>
              <a:t> (Null Hypothesis)            : CTR New link, such as in picture not text ≤ existing link</a:t>
            </a:r>
          </a:p>
          <a:p>
            <a:pPr algn="just">
              <a:buClr>
                <a:srgbClr val="103864"/>
              </a:buClr>
              <a:buSzPts val="2000"/>
            </a:pPr>
            <a:r>
              <a:rPr lang="en-ID" sz="2000" dirty="0">
                <a:solidFill>
                  <a:srgbClr val="103864"/>
                </a:solidFill>
                <a:latin typeface="Sora"/>
                <a:cs typeface="Sora"/>
              </a:rPr>
              <a:t>         H</a:t>
            </a:r>
            <a:r>
              <a:rPr lang="en-ID" sz="1200" dirty="0">
                <a:solidFill>
                  <a:srgbClr val="103864"/>
                </a:solidFill>
                <a:latin typeface="Sora"/>
                <a:cs typeface="Sora"/>
              </a:rPr>
              <a:t>1</a:t>
            </a:r>
            <a:r>
              <a:rPr lang="en-ID" sz="2000" dirty="0">
                <a:solidFill>
                  <a:srgbClr val="103864"/>
                </a:solidFill>
                <a:latin typeface="Sora"/>
                <a:cs typeface="Sora"/>
              </a:rPr>
              <a:t> (Alternative Hypothesis) : CTR New link, such as in picture not text &gt; existing link</a:t>
            </a:r>
          </a:p>
          <a:p>
            <a:pPr algn="just">
              <a:buClr>
                <a:srgbClr val="103864"/>
              </a:buClr>
              <a:buSzPts val="2000"/>
            </a:pPr>
            <a:endParaRPr lang="en-ID" sz="2000" dirty="0">
              <a:solidFill>
                <a:srgbClr val="103864"/>
              </a:solidFill>
              <a:latin typeface="Sora"/>
              <a:cs typeface="Sora"/>
            </a:endParaRPr>
          </a:p>
          <a:p>
            <a:pPr algn="just">
              <a:buClr>
                <a:srgbClr val="103864"/>
              </a:buClr>
              <a:buSzPts val="2000"/>
            </a:pPr>
            <a:endParaRPr lang="en-ID" sz="2000" dirty="0">
              <a:solidFill>
                <a:srgbClr val="103864"/>
              </a:solidFill>
              <a:latin typeface="Sora"/>
              <a:cs typeface="Sora"/>
            </a:endParaRPr>
          </a:p>
          <a:p>
            <a:pPr algn="just">
              <a:buClr>
                <a:srgbClr val="103864"/>
              </a:buClr>
              <a:buSzPts val="2000"/>
            </a:pPr>
            <a:r>
              <a:rPr lang="en-ID" sz="2000" dirty="0">
                <a:solidFill>
                  <a:srgbClr val="103864"/>
                </a:solidFill>
                <a:latin typeface="Sora"/>
                <a:cs typeface="Sora"/>
              </a:rPr>
              <a:t>First, define </a:t>
            </a:r>
            <a:r>
              <a:rPr lang="en-ID" sz="2000" dirty="0" err="1">
                <a:solidFill>
                  <a:srgbClr val="103864"/>
                </a:solidFill>
                <a:latin typeface="Sora"/>
                <a:cs typeface="Sora"/>
              </a:rPr>
              <a:t>Zcrit</a:t>
            </a:r>
            <a:r>
              <a:rPr lang="en-ID" sz="2000" dirty="0">
                <a:solidFill>
                  <a:srgbClr val="103864"/>
                </a:solidFill>
                <a:latin typeface="Sora"/>
                <a:cs typeface="Sora"/>
              </a:rPr>
              <a:t>, </a:t>
            </a:r>
            <a:r>
              <a:rPr lang="en-ID" sz="2000" dirty="0" err="1">
                <a:solidFill>
                  <a:srgbClr val="103864"/>
                </a:solidFill>
                <a:latin typeface="Sora"/>
                <a:cs typeface="Sora"/>
              </a:rPr>
              <a:t>Zstatistic</a:t>
            </a:r>
            <a:r>
              <a:rPr lang="en-ID" sz="2000" dirty="0">
                <a:solidFill>
                  <a:srgbClr val="103864"/>
                </a:solidFill>
                <a:latin typeface="Sora"/>
                <a:cs typeface="Sora"/>
              </a:rPr>
              <a:t>, and p-value. To calculate </a:t>
            </a:r>
            <a:r>
              <a:rPr lang="en-ID" sz="2000" dirty="0" err="1">
                <a:solidFill>
                  <a:srgbClr val="103864"/>
                </a:solidFill>
                <a:latin typeface="Sora"/>
                <a:cs typeface="Sora"/>
              </a:rPr>
              <a:t>Zstatistic</a:t>
            </a:r>
            <a:r>
              <a:rPr lang="en-ID" sz="2000" dirty="0">
                <a:solidFill>
                  <a:srgbClr val="103864"/>
                </a:solidFill>
                <a:latin typeface="Sora"/>
                <a:cs typeface="Sora"/>
              </a:rPr>
              <a:t> and p-value use this function</a:t>
            </a:r>
            <a:r>
              <a:rPr lang="en-ID" sz="1800" kern="100" dirty="0">
                <a:effectLst/>
                <a:latin typeface="Segoe UI" panose="020B0502040204020203" pitchFamily="34" charset="0"/>
                <a:ea typeface="Calibri" panose="020F0502020204030204" pitchFamily="34" charset="0"/>
                <a:cs typeface="Times New Roman" panose="02020603050405020304" pitchFamily="18" charset="0"/>
              </a:rPr>
              <a:t>.</a:t>
            </a:r>
            <a:endParaRPr lang="en-ID"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ADD8FDEA-4CE3-DD11-04C6-58AFC105D7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6889" y="5002480"/>
            <a:ext cx="4510405" cy="882650"/>
          </a:xfrm>
          <a:prstGeom prst="rect">
            <a:avLst/>
          </a:prstGeom>
        </p:spPr>
      </p:pic>
      <p:pic>
        <p:nvPicPr>
          <p:cNvPr id="4" name="Picture 3">
            <a:extLst>
              <a:ext uri="{FF2B5EF4-FFF2-40B4-BE49-F238E27FC236}">
                <a16:creationId xmlns:a16="http://schemas.microsoft.com/office/drawing/2014/main" id="{98201ED5-99F9-3FD1-8120-3A5A291D52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6889" y="4138880"/>
            <a:ext cx="4510405" cy="863600"/>
          </a:xfrm>
          <a:prstGeom prst="rect">
            <a:avLst/>
          </a:prstGeom>
        </p:spPr>
      </p:pic>
    </p:spTree>
    <p:extLst>
      <p:ext uri="{BB962C8B-B14F-4D97-AF65-F5344CB8AC3E}">
        <p14:creationId xmlns:p14="http://schemas.microsoft.com/office/powerpoint/2010/main" val="2516739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42ad2f6649_0_13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r>
              <a:rPr lang="en-US" sz="3200" dirty="0">
                <a:solidFill>
                  <a:srgbClr val="103864"/>
                </a:solidFill>
                <a:latin typeface="Sora"/>
                <a:ea typeface="Sora"/>
                <a:cs typeface="Sora"/>
                <a:sym typeface="Sora"/>
              </a:rPr>
              <a:t>Analyzing and Interpreting the Data</a:t>
            </a:r>
            <a:endParaRPr dirty="0"/>
          </a:p>
        </p:txBody>
      </p:sp>
      <p:sp>
        <p:nvSpPr>
          <p:cNvPr id="222" name="Google Shape;222;g142ad2f6649_0_139"/>
          <p:cNvSpPr txBox="1"/>
          <p:nvPr/>
        </p:nvSpPr>
        <p:spPr>
          <a:xfrm>
            <a:off x="401515" y="1584375"/>
            <a:ext cx="11388900" cy="707846"/>
          </a:xfrm>
          <a:prstGeom prst="rect">
            <a:avLst/>
          </a:prstGeom>
          <a:noFill/>
          <a:ln>
            <a:noFill/>
          </a:ln>
        </p:spPr>
        <p:txBody>
          <a:bodyPr spcFirstLastPara="1" wrap="square" lIns="91425" tIns="45700" rIns="91425" bIns="45700" anchor="t" anchorCtr="0">
            <a:spAutoFit/>
          </a:bodyPr>
          <a:lstStyle/>
          <a:p>
            <a:pPr>
              <a:buClr>
                <a:srgbClr val="103864"/>
              </a:buClr>
              <a:buSzPts val="2000"/>
            </a:pPr>
            <a:r>
              <a:rPr lang="en-ID" sz="2000" dirty="0">
                <a:solidFill>
                  <a:srgbClr val="103864"/>
                </a:solidFill>
                <a:latin typeface="Sora"/>
                <a:cs typeface="Sora"/>
              </a:rPr>
              <a:t>Create an alternative for this hypothesis test case, in this case use ‘larger’ because want to prove </a:t>
            </a:r>
            <a:r>
              <a:rPr lang="en-ID" sz="2000" dirty="0" err="1">
                <a:solidFill>
                  <a:srgbClr val="103864"/>
                </a:solidFill>
                <a:latin typeface="Sora"/>
                <a:cs typeface="Sora"/>
              </a:rPr>
              <a:t>CR</a:t>
            </a:r>
            <a:r>
              <a:rPr lang="en-ID" sz="1200" dirty="0" err="1">
                <a:solidFill>
                  <a:srgbClr val="103864"/>
                </a:solidFill>
                <a:latin typeface="Sora"/>
                <a:cs typeface="Sora"/>
              </a:rPr>
              <a:t>new</a:t>
            </a:r>
            <a:r>
              <a:rPr lang="en-ID" sz="2000" dirty="0">
                <a:solidFill>
                  <a:srgbClr val="103864"/>
                </a:solidFill>
                <a:latin typeface="Sora"/>
                <a:cs typeface="Sora"/>
              </a:rPr>
              <a:t> is greater than </a:t>
            </a:r>
            <a:r>
              <a:rPr lang="en-ID" sz="2000" dirty="0" err="1">
                <a:solidFill>
                  <a:srgbClr val="103864"/>
                </a:solidFill>
                <a:latin typeface="Sora"/>
                <a:cs typeface="Sora"/>
              </a:rPr>
              <a:t>CR</a:t>
            </a:r>
            <a:r>
              <a:rPr lang="en-ID" sz="1200" dirty="0" err="1">
                <a:solidFill>
                  <a:srgbClr val="103864"/>
                </a:solidFill>
                <a:latin typeface="Sora"/>
                <a:cs typeface="Sora"/>
              </a:rPr>
              <a:t>old</a:t>
            </a:r>
            <a:r>
              <a:rPr lang="en-ID" sz="2000" dirty="0">
                <a:solidFill>
                  <a:srgbClr val="103864"/>
                </a:solidFill>
                <a:latin typeface="Sora"/>
                <a:cs typeface="Sora"/>
              </a:rPr>
              <a:t>.</a:t>
            </a:r>
            <a:endParaRPr lang="en-ID"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1E12F740-6AA1-5466-D50E-FDDBE9ED73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8490" y="2967399"/>
            <a:ext cx="4465359" cy="1598381"/>
          </a:xfrm>
          <a:prstGeom prst="rect">
            <a:avLst/>
          </a:prstGeom>
        </p:spPr>
      </p:pic>
      <p:pic>
        <p:nvPicPr>
          <p:cNvPr id="5" name="Picture 4">
            <a:extLst>
              <a:ext uri="{FF2B5EF4-FFF2-40B4-BE49-F238E27FC236}">
                <a16:creationId xmlns:a16="http://schemas.microsoft.com/office/drawing/2014/main" id="{D95B1198-DA71-A441-F8CE-0CF255AFF4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8490" y="2332399"/>
            <a:ext cx="4462769" cy="674469"/>
          </a:xfrm>
          <a:prstGeom prst="rect">
            <a:avLst/>
          </a:prstGeom>
        </p:spPr>
      </p:pic>
      <p:pic>
        <p:nvPicPr>
          <p:cNvPr id="6" name="Picture 5">
            <a:extLst>
              <a:ext uri="{FF2B5EF4-FFF2-40B4-BE49-F238E27FC236}">
                <a16:creationId xmlns:a16="http://schemas.microsoft.com/office/drawing/2014/main" id="{862E3B2F-3D6B-43DF-37DA-DDEC4603F8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3381" y="4600191"/>
            <a:ext cx="4962950" cy="659567"/>
          </a:xfrm>
          <a:prstGeom prst="rect">
            <a:avLst/>
          </a:prstGeom>
        </p:spPr>
      </p:pic>
      <p:pic>
        <p:nvPicPr>
          <p:cNvPr id="7" name="Picture 6">
            <a:extLst>
              <a:ext uri="{FF2B5EF4-FFF2-40B4-BE49-F238E27FC236}">
                <a16:creationId xmlns:a16="http://schemas.microsoft.com/office/drawing/2014/main" id="{85D24245-8DF0-B917-AB70-43F89934DD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0940" y="5357126"/>
            <a:ext cx="5927033" cy="803402"/>
          </a:xfrm>
          <a:prstGeom prst="rect">
            <a:avLst/>
          </a:prstGeom>
        </p:spPr>
      </p:pic>
    </p:spTree>
    <p:extLst>
      <p:ext uri="{BB962C8B-B14F-4D97-AF65-F5344CB8AC3E}">
        <p14:creationId xmlns:p14="http://schemas.microsoft.com/office/powerpoint/2010/main" val="27357799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42ad2f6649_0_13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r>
              <a:rPr lang="en-US" sz="3200" dirty="0">
                <a:solidFill>
                  <a:srgbClr val="103864"/>
                </a:solidFill>
                <a:latin typeface="Sora"/>
                <a:ea typeface="Sora"/>
                <a:cs typeface="Sora"/>
                <a:sym typeface="Sora"/>
              </a:rPr>
              <a:t>Analyzing and Interpreting the Data</a:t>
            </a:r>
            <a:endParaRPr dirty="0"/>
          </a:p>
        </p:txBody>
      </p:sp>
      <p:sp>
        <p:nvSpPr>
          <p:cNvPr id="222" name="Google Shape;222;g142ad2f6649_0_139"/>
          <p:cNvSpPr txBox="1"/>
          <p:nvPr/>
        </p:nvSpPr>
        <p:spPr>
          <a:xfrm>
            <a:off x="401515" y="1584375"/>
            <a:ext cx="11388900" cy="400069"/>
          </a:xfrm>
          <a:prstGeom prst="rect">
            <a:avLst/>
          </a:prstGeom>
          <a:noFill/>
          <a:ln>
            <a:noFill/>
          </a:ln>
        </p:spPr>
        <p:txBody>
          <a:bodyPr spcFirstLastPara="1" wrap="square" lIns="91425" tIns="45700" rIns="91425" bIns="45700" anchor="t" anchorCtr="0">
            <a:spAutoFit/>
          </a:bodyPr>
          <a:lstStyle/>
          <a:p>
            <a:pPr>
              <a:buClr>
                <a:srgbClr val="103864"/>
              </a:buClr>
              <a:buSzPts val="2000"/>
            </a:pPr>
            <a:r>
              <a:rPr lang="en-ID" sz="2000" dirty="0">
                <a:solidFill>
                  <a:srgbClr val="103864"/>
                </a:solidFill>
                <a:latin typeface="Sora"/>
                <a:cs typeface="Sora"/>
              </a:rPr>
              <a:t>There is a relative increase of 34.7%. Next, summarize the statistical test results.</a:t>
            </a:r>
          </a:p>
        </p:txBody>
      </p:sp>
      <p:pic>
        <p:nvPicPr>
          <p:cNvPr id="3" name="Picture 2">
            <a:extLst>
              <a:ext uri="{FF2B5EF4-FFF2-40B4-BE49-F238E27FC236}">
                <a16:creationId xmlns:a16="http://schemas.microsoft.com/office/drawing/2014/main" id="{42F183C5-3E08-0EC2-60DD-5595EAE0B5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8856" y="2108860"/>
            <a:ext cx="4374287" cy="3694902"/>
          </a:xfrm>
          <a:prstGeom prst="rect">
            <a:avLst/>
          </a:prstGeom>
        </p:spPr>
      </p:pic>
    </p:spTree>
    <p:extLst>
      <p:ext uri="{BB962C8B-B14F-4D97-AF65-F5344CB8AC3E}">
        <p14:creationId xmlns:p14="http://schemas.microsoft.com/office/powerpoint/2010/main" val="22581085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42ad2f6649_0_13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r>
              <a:rPr lang="en-US" sz="3200" dirty="0">
                <a:solidFill>
                  <a:srgbClr val="103864"/>
                </a:solidFill>
                <a:latin typeface="Sora"/>
                <a:ea typeface="Sora"/>
                <a:cs typeface="Sora"/>
                <a:sym typeface="Sora"/>
              </a:rPr>
              <a:t>Analyzing and Interpreting the Data</a:t>
            </a:r>
            <a:endParaRPr dirty="0"/>
          </a:p>
        </p:txBody>
      </p:sp>
      <p:sp>
        <p:nvSpPr>
          <p:cNvPr id="222" name="Google Shape;222;g142ad2f6649_0_139"/>
          <p:cNvSpPr txBox="1"/>
          <p:nvPr/>
        </p:nvSpPr>
        <p:spPr>
          <a:xfrm>
            <a:off x="401515" y="1584375"/>
            <a:ext cx="11388900" cy="1015622"/>
          </a:xfrm>
          <a:prstGeom prst="rect">
            <a:avLst/>
          </a:prstGeom>
          <a:noFill/>
          <a:ln>
            <a:noFill/>
          </a:ln>
        </p:spPr>
        <p:txBody>
          <a:bodyPr spcFirstLastPara="1" wrap="square" lIns="91425" tIns="45700" rIns="91425" bIns="45700" anchor="t" anchorCtr="0">
            <a:spAutoFit/>
          </a:bodyPr>
          <a:lstStyle/>
          <a:p>
            <a:pPr algn="just">
              <a:buClr>
                <a:srgbClr val="103864"/>
              </a:buClr>
              <a:buSzPts val="2000"/>
            </a:pPr>
            <a:r>
              <a:rPr lang="en-ID" sz="2000" dirty="0">
                <a:solidFill>
                  <a:srgbClr val="103864"/>
                </a:solidFill>
                <a:latin typeface="Sora"/>
                <a:cs typeface="Sora"/>
              </a:rPr>
              <a:t>Next, visualize the statistical test results above. The visualization is made in a z value distribution graph. Therefore, find the z value when alpha = 0.05. The results of the visualization obtained will be seen in the following figure.</a:t>
            </a:r>
          </a:p>
        </p:txBody>
      </p:sp>
      <p:pic>
        <p:nvPicPr>
          <p:cNvPr id="2" name="Picture 1">
            <a:extLst>
              <a:ext uri="{FF2B5EF4-FFF2-40B4-BE49-F238E27FC236}">
                <a16:creationId xmlns:a16="http://schemas.microsoft.com/office/drawing/2014/main" id="{F081DEBD-682C-5FB7-4FE2-C3281CD76C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5035" y="2599997"/>
            <a:ext cx="5369316" cy="3711145"/>
          </a:xfrm>
          <a:prstGeom prst="rect">
            <a:avLst/>
          </a:prstGeom>
        </p:spPr>
      </p:pic>
    </p:spTree>
    <p:extLst>
      <p:ext uri="{BB962C8B-B14F-4D97-AF65-F5344CB8AC3E}">
        <p14:creationId xmlns:p14="http://schemas.microsoft.com/office/powerpoint/2010/main" val="15198537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42ad2f6649_0_13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r>
              <a:rPr lang="en-US" sz="3200" dirty="0">
                <a:solidFill>
                  <a:srgbClr val="103864"/>
                </a:solidFill>
                <a:latin typeface="Sora"/>
                <a:ea typeface="Sora"/>
                <a:cs typeface="Sora"/>
                <a:sym typeface="Sora"/>
              </a:rPr>
              <a:t>Analyzing and Interpreting the Data</a:t>
            </a:r>
            <a:endParaRPr dirty="0"/>
          </a:p>
        </p:txBody>
      </p:sp>
      <p:sp>
        <p:nvSpPr>
          <p:cNvPr id="222" name="Google Shape;222;g142ad2f6649_0_139"/>
          <p:cNvSpPr txBox="1"/>
          <p:nvPr/>
        </p:nvSpPr>
        <p:spPr>
          <a:xfrm>
            <a:off x="401515" y="1584375"/>
            <a:ext cx="11388900" cy="400069"/>
          </a:xfrm>
          <a:prstGeom prst="rect">
            <a:avLst/>
          </a:prstGeom>
          <a:noFill/>
          <a:ln>
            <a:noFill/>
          </a:ln>
        </p:spPr>
        <p:txBody>
          <a:bodyPr spcFirstLastPara="1" wrap="square" lIns="91425" tIns="45700" rIns="91425" bIns="45700" anchor="t" anchorCtr="0">
            <a:spAutoFit/>
          </a:bodyPr>
          <a:lstStyle/>
          <a:p>
            <a:pPr>
              <a:buClr>
                <a:srgbClr val="103864"/>
              </a:buClr>
              <a:buSzPts val="2000"/>
            </a:pPr>
            <a:r>
              <a:rPr lang="en-ID" sz="2000" dirty="0">
                <a:solidFill>
                  <a:srgbClr val="103864"/>
                </a:solidFill>
                <a:latin typeface="Sora"/>
                <a:cs typeface="Sora"/>
              </a:rPr>
              <a:t>3.   Calculate confidence interval of difference between treatment and control</a:t>
            </a:r>
          </a:p>
        </p:txBody>
      </p:sp>
      <p:pic>
        <p:nvPicPr>
          <p:cNvPr id="3" name="Picture 2">
            <a:extLst>
              <a:ext uri="{FF2B5EF4-FFF2-40B4-BE49-F238E27FC236}">
                <a16:creationId xmlns:a16="http://schemas.microsoft.com/office/drawing/2014/main" id="{88598F81-D15C-5ACF-5EAB-3D146326DA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0044" y="2526007"/>
            <a:ext cx="7299297" cy="1805985"/>
          </a:xfrm>
          <a:prstGeom prst="rect">
            <a:avLst/>
          </a:prstGeom>
        </p:spPr>
      </p:pic>
    </p:spTree>
    <p:extLst>
      <p:ext uri="{BB962C8B-B14F-4D97-AF65-F5344CB8AC3E}">
        <p14:creationId xmlns:p14="http://schemas.microsoft.com/office/powerpoint/2010/main" val="3148793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142ad2f6649_0_144"/>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dirty="0"/>
              <a:t>Conclusion </a:t>
            </a:r>
            <a:r>
              <a:rPr lang="en-US" sz="4400" dirty="0">
                <a:solidFill>
                  <a:srgbClr val="103864"/>
                </a:solidFill>
                <a:latin typeface="Sora"/>
                <a:ea typeface="Sora"/>
                <a:cs typeface="Sora"/>
                <a:sym typeface="Sora"/>
              </a:rPr>
              <a:t>and Recommendation</a:t>
            </a:r>
            <a:endParaRPr dirty="0"/>
          </a:p>
        </p:txBody>
      </p:sp>
    </p:spTree>
    <p:extLst>
      <p:ext uri="{BB962C8B-B14F-4D97-AF65-F5344CB8AC3E}">
        <p14:creationId xmlns:p14="http://schemas.microsoft.com/office/powerpoint/2010/main" val="2855803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42ad2f6649_0_13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Conclusion</a:t>
            </a:r>
            <a:endParaRPr/>
          </a:p>
        </p:txBody>
      </p:sp>
      <p:sp>
        <p:nvSpPr>
          <p:cNvPr id="222" name="Google Shape;222;g142ad2f6649_0_139"/>
          <p:cNvSpPr txBox="1"/>
          <p:nvPr/>
        </p:nvSpPr>
        <p:spPr>
          <a:xfrm>
            <a:off x="401515" y="1584375"/>
            <a:ext cx="11388900" cy="3785611"/>
          </a:xfrm>
          <a:prstGeom prst="rect">
            <a:avLst/>
          </a:prstGeom>
          <a:noFill/>
          <a:ln>
            <a:noFill/>
          </a:ln>
        </p:spPr>
        <p:txBody>
          <a:bodyPr spcFirstLastPara="1" wrap="square" lIns="91425" tIns="45700" rIns="91425" bIns="45700" anchor="t" anchorCtr="0">
            <a:spAutoFit/>
          </a:bodyPr>
          <a:lstStyle/>
          <a:p>
            <a:pPr marL="457200" marR="0" lvl="0" indent="-355600" algn="l" rtl="0">
              <a:lnSpc>
                <a:spcPct val="100000"/>
              </a:lnSpc>
              <a:spcBef>
                <a:spcPts val="0"/>
              </a:spcBef>
              <a:spcAft>
                <a:spcPts val="0"/>
              </a:spcAft>
              <a:buClr>
                <a:srgbClr val="103864"/>
              </a:buClr>
              <a:buSzPts val="2000"/>
              <a:buFont typeface="Sora"/>
              <a:buChar char="•"/>
            </a:pPr>
            <a:r>
              <a:rPr lang="en-US" sz="2000" b="0" i="0" u="none" strike="noStrike" cap="none" dirty="0">
                <a:solidFill>
                  <a:srgbClr val="103864"/>
                </a:solidFill>
                <a:latin typeface="Sora"/>
                <a:ea typeface="Sora"/>
                <a:cs typeface="Sora"/>
                <a:sym typeface="Sora"/>
              </a:rPr>
              <a:t>P-value (6.061722707735026e-08) &lt; </a:t>
            </a:r>
            <a:r>
              <a:rPr lang="en-ID" sz="2000" dirty="0">
                <a:solidFill>
                  <a:srgbClr val="103864"/>
                </a:solidFill>
                <a:latin typeface="Sora"/>
                <a:cs typeface="Sora"/>
              </a:rPr>
              <a:t>α (0.05)</a:t>
            </a:r>
            <a:r>
              <a:rPr lang="en-US" sz="2000" b="0" i="0" u="none" strike="noStrike" cap="none" dirty="0">
                <a:solidFill>
                  <a:srgbClr val="103864"/>
                </a:solidFill>
                <a:latin typeface="Sora"/>
                <a:ea typeface="Sora"/>
                <a:cs typeface="Sora"/>
                <a:sym typeface="Sora"/>
              </a:rPr>
              <a:t> -&gt; Reject </a:t>
            </a:r>
            <a:r>
              <a:rPr lang="en-ID" sz="2000" dirty="0">
                <a:solidFill>
                  <a:srgbClr val="103864"/>
                </a:solidFill>
                <a:latin typeface="Sora"/>
                <a:cs typeface="Sora"/>
              </a:rPr>
              <a:t>H0</a:t>
            </a:r>
          </a:p>
          <a:p>
            <a:pPr marL="457200" marR="0" lvl="0" indent="-355600" algn="l" rtl="0">
              <a:lnSpc>
                <a:spcPct val="100000"/>
              </a:lnSpc>
              <a:spcBef>
                <a:spcPts val="0"/>
              </a:spcBef>
              <a:spcAft>
                <a:spcPts val="0"/>
              </a:spcAft>
              <a:buClr>
                <a:srgbClr val="103864"/>
              </a:buClr>
              <a:buSzPts val="2000"/>
              <a:buFont typeface="Sora"/>
              <a:buChar char="•"/>
            </a:pPr>
            <a:r>
              <a:rPr lang="en-ID" sz="2000" dirty="0">
                <a:solidFill>
                  <a:srgbClr val="103864"/>
                </a:solidFill>
                <a:latin typeface="Sora"/>
                <a:ea typeface="Sora"/>
                <a:cs typeface="Sora"/>
                <a:sym typeface="Sora"/>
              </a:rPr>
              <a:t>Z Statistic (5.2916) &gt; Z Critical (1.644) -&gt; Reject H0</a:t>
            </a:r>
          </a:p>
          <a:p>
            <a:pPr marL="457200" marR="0" lvl="0" indent="-355600" algn="just" rtl="0">
              <a:lnSpc>
                <a:spcPct val="100000"/>
              </a:lnSpc>
              <a:spcBef>
                <a:spcPts val="0"/>
              </a:spcBef>
              <a:spcAft>
                <a:spcPts val="0"/>
              </a:spcAft>
              <a:buClr>
                <a:srgbClr val="103864"/>
              </a:buClr>
              <a:buSzPts val="2000"/>
              <a:buFont typeface="Sora"/>
              <a:buChar char="•"/>
            </a:pPr>
            <a:r>
              <a:rPr lang="en-ID" sz="2000" dirty="0">
                <a:solidFill>
                  <a:srgbClr val="103864"/>
                </a:solidFill>
                <a:latin typeface="Sora"/>
                <a:cs typeface="Sora"/>
              </a:rPr>
              <a:t>With significance level 5%, there is sufficient evidence that CTR New link such as in picture not text (treatment) more than existing link (control). In other words, CTR New link, such as in picture not text will increase user interest in downloading the application</a:t>
            </a:r>
            <a:r>
              <a:rPr lang="en-ID" sz="1800" dirty="0">
                <a:effectLst/>
                <a:latin typeface="Segoe UI" panose="020B0502040204020203" pitchFamily="34" charset="0"/>
                <a:ea typeface="Calibri" panose="020F0502020204030204" pitchFamily="34" charset="0"/>
              </a:rPr>
              <a:t>.</a:t>
            </a:r>
            <a:r>
              <a:rPr lang="en-US" sz="2000" b="0" i="0" u="none" strike="noStrike" cap="none" dirty="0">
                <a:solidFill>
                  <a:srgbClr val="103864"/>
                </a:solidFill>
                <a:latin typeface="Sora"/>
                <a:ea typeface="Sora"/>
                <a:cs typeface="Sora"/>
                <a:sym typeface="Sora"/>
              </a:rPr>
              <a:t> </a:t>
            </a:r>
          </a:p>
          <a:p>
            <a:pPr marL="457200" marR="0" lvl="0" indent="-355600" algn="just" rtl="0">
              <a:lnSpc>
                <a:spcPct val="100000"/>
              </a:lnSpc>
              <a:spcBef>
                <a:spcPts val="0"/>
              </a:spcBef>
              <a:spcAft>
                <a:spcPts val="0"/>
              </a:spcAft>
              <a:buClr>
                <a:srgbClr val="103864"/>
              </a:buClr>
              <a:buSzPts val="2000"/>
              <a:buFont typeface="Sora"/>
              <a:buChar char="•"/>
            </a:pPr>
            <a:r>
              <a:rPr lang="en-ID" sz="2000" dirty="0">
                <a:solidFill>
                  <a:srgbClr val="103864"/>
                </a:solidFill>
                <a:latin typeface="Sora"/>
                <a:cs typeface="Sora"/>
              </a:rPr>
              <a:t>Recommendations for website of the grocery store chain :</a:t>
            </a:r>
          </a:p>
          <a:p>
            <a:pPr marL="785813" marR="0" lvl="0" indent="-342900" algn="just" rtl="0">
              <a:lnSpc>
                <a:spcPct val="100000"/>
              </a:lnSpc>
              <a:spcBef>
                <a:spcPts val="0"/>
              </a:spcBef>
              <a:spcAft>
                <a:spcPts val="0"/>
              </a:spcAft>
              <a:buClr>
                <a:srgbClr val="103864"/>
              </a:buClr>
              <a:buSzPts val="2000"/>
              <a:buFontTx/>
              <a:buChar char="-"/>
            </a:pPr>
            <a:r>
              <a:rPr lang="en-ID" sz="2000" dirty="0">
                <a:solidFill>
                  <a:srgbClr val="103864"/>
                </a:solidFill>
                <a:latin typeface="Sora"/>
                <a:cs typeface="Sora"/>
              </a:rPr>
              <a:t>Based on the statistical test results, the results are statistically significant.</a:t>
            </a:r>
            <a:br>
              <a:rPr lang="en-ID" sz="2000" dirty="0">
                <a:solidFill>
                  <a:srgbClr val="103864"/>
                </a:solidFill>
                <a:latin typeface="Sora"/>
                <a:cs typeface="Sora"/>
              </a:rPr>
            </a:br>
            <a:r>
              <a:rPr lang="en-ID" sz="2000" dirty="0">
                <a:solidFill>
                  <a:srgbClr val="103864"/>
                </a:solidFill>
                <a:latin typeface="Sora"/>
                <a:cs typeface="Sora"/>
              </a:rPr>
              <a:t>P-value = 0.05 indicates that there is a 5% probability that the observed difference is due to chance or other factors unrelated to the variable being observed. </a:t>
            </a:r>
          </a:p>
          <a:p>
            <a:pPr marL="457200" marR="0" lvl="0" indent="-355600" algn="l" rtl="0">
              <a:lnSpc>
                <a:spcPct val="100000"/>
              </a:lnSpc>
              <a:spcBef>
                <a:spcPts val="0"/>
              </a:spcBef>
              <a:spcAft>
                <a:spcPts val="0"/>
              </a:spcAft>
              <a:buClr>
                <a:srgbClr val="103864"/>
              </a:buClr>
              <a:buSzPts val="2000"/>
              <a:buFont typeface="Sora"/>
              <a:buChar char="•"/>
            </a:pPr>
            <a:endParaRPr sz="2000" b="1" i="0" u="none" strike="noStrike" cap="none" dirty="0">
              <a:solidFill>
                <a:srgbClr val="103864"/>
              </a:solidFill>
              <a:latin typeface="Sora"/>
              <a:ea typeface="Sora"/>
              <a:cs typeface="Sora"/>
              <a:sym typeface="Sor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42ad2f6649_0_13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Conclusion</a:t>
            </a:r>
            <a:endParaRPr/>
          </a:p>
        </p:txBody>
      </p:sp>
      <p:sp>
        <p:nvSpPr>
          <p:cNvPr id="222" name="Google Shape;222;g142ad2f6649_0_139"/>
          <p:cNvSpPr txBox="1"/>
          <p:nvPr/>
        </p:nvSpPr>
        <p:spPr>
          <a:xfrm>
            <a:off x="388943" y="1476157"/>
            <a:ext cx="11388900" cy="4401164"/>
          </a:xfrm>
          <a:prstGeom prst="rect">
            <a:avLst/>
          </a:prstGeom>
          <a:noFill/>
          <a:ln>
            <a:noFill/>
          </a:ln>
        </p:spPr>
        <p:txBody>
          <a:bodyPr spcFirstLastPara="1" wrap="square" lIns="91425" tIns="45700" rIns="91425" bIns="45700" anchor="t" anchorCtr="0">
            <a:spAutoFit/>
          </a:bodyPr>
          <a:lstStyle/>
          <a:p>
            <a:pPr marL="785813" marR="0" lvl="0" indent="-342900" algn="just" rtl="0">
              <a:lnSpc>
                <a:spcPct val="100000"/>
              </a:lnSpc>
              <a:spcBef>
                <a:spcPts val="0"/>
              </a:spcBef>
              <a:spcAft>
                <a:spcPts val="0"/>
              </a:spcAft>
              <a:buClr>
                <a:srgbClr val="103864"/>
              </a:buClr>
              <a:buSzPts val="2000"/>
              <a:buFontTx/>
              <a:buChar char="-"/>
            </a:pPr>
            <a:r>
              <a:rPr lang="en-US" sz="2000" dirty="0">
                <a:solidFill>
                  <a:srgbClr val="103864"/>
                </a:solidFill>
                <a:latin typeface="Sora"/>
                <a:cs typeface="Sora"/>
              </a:rPr>
              <a:t>But to make a decision whether to change the link to a button of the app store or not, must be practically significant such as :</a:t>
            </a:r>
          </a:p>
          <a:p>
            <a:pPr marL="1263650" marR="0" lvl="0" indent="-457200" algn="just" rtl="0">
              <a:lnSpc>
                <a:spcPct val="100000"/>
              </a:lnSpc>
              <a:spcBef>
                <a:spcPts val="0"/>
              </a:spcBef>
              <a:spcAft>
                <a:spcPts val="0"/>
              </a:spcAft>
              <a:buClr>
                <a:srgbClr val="103864"/>
              </a:buClr>
              <a:buSzPts val="2000"/>
              <a:buAutoNum type="arabicPeriod"/>
            </a:pPr>
            <a:r>
              <a:rPr lang="en-ID" sz="2000" dirty="0">
                <a:solidFill>
                  <a:srgbClr val="103864"/>
                </a:solidFill>
                <a:latin typeface="Sora"/>
                <a:cs typeface="Sora"/>
              </a:rPr>
              <a:t>Resources and costs required to implement the change. If the cost required for the change to the link to a button of the app store on the website is very high and not proportional to the impact on mobile app downloads, then the change may not be considered practically significant.</a:t>
            </a:r>
          </a:p>
          <a:p>
            <a:pPr marL="1263650" marR="0" lvl="0" indent="-457200" algn="just" rtl="0">
              <a:lnSpc>
                <a:spcPct val="100000"/>
              </a:lnSpc>
              <a:spcBef>
                <a:spcPts val="0"/>
              </a:spcBef>
              <a:spcAft>
                <a:spcPts val="0"/>
              </a:spcAft>
              <a:buClr>
                <a:srgbClr val="103864"/>
              </a:buClr>
              <a:buSzPts val="2000"/>
              <a:buAutoNum type="arabicPeriod"/>
            </a:pPr>
            <a:r>
              <a:rPr lang="en-ID" sz="2000" dirty="0">
                <a:solidFill>
                  <a:srgbClr val="103864"/>
                </a:solidFill>
                <a:latin typeface="Sora"/>
                <a:cs typeface="Sora"/>
              </a:rPr>
              <a:t>It is also necessary to consider the difference between performance before and after the change. If the change to the link to a button of the app store on the website can increase mobile app downloads by 1% or more, then the change may be considered practically significant. However, if the change only increases mobile app downloads by 0.1% or less, then the change may not be considered practically significant.</a:t>
            </a:r>
          </a:p>
          <a:p>
            <a:pPr marL="806450" marR="0" lvl="0" algn="just" rtl="0">
              <a:lnSpc>
                <a:spcPct val="100000"/>
              </a:lnSpc>
              <a:spcBef>
                <a:spcPts val="0"/>
              </a:spcBef>
              <a:spcAft>
                <a:spcPts val="0"/>
              </a:spcAft>
              <a:buClr>
                <a:srgbClr val="103864"/>
              </a:buClr>
              <a:buSzPts val="2000"/>
            </a:pPr>
            <a:endParaRPr lang="en-ID" sz="2000" dirty="0">
              <a:solidFill>
                <a:srgbClr val="103864"/>
              </a:solidFill>
              <a:latin typeface="Sora"/>
              <a:cs typeface="Sora"/>
            </a:endParaRPr>
          </a:p>
          <a:p>
            <a:pPr>
              <a:buClr>
                <a:srgbClr val="103864"/>
              </a:buClr>
              <a:buSzPts val="2000"/>
            </a:pPr>
            <a:r>
              <a:rPr lang="en-ID" sz="2000" dirty="0">
                <a:solidFill>
                  <a:srgbClr val="103864"/>
                </a:solidFill>
                <a:latin typeface="Sora"/>
                <a:cs typeface="Sora"/>
              </a:rPr>
              <a:t>Based on the above considerations, the change is considered practically significant.</a:t>
            </a:r>
            <a:endParaRPr sz="2000" b="1" i="0" u="none" strike="noStrike" cap="none" dirty="0">
              <a:solidFill>
                <a:srgbClr val="103864"/>
              </a:solidFill>
              <a:latin typeface="Sora"/>
              <a:ea typeface="Sora"/>
              <a:cs typeface="Sora"/>
              <a:sym typeface="Sora"/>
            </a:endParaRPr>
          </a:p>
        </p:txBody>
      </p:sp>
    </p:spTree>
    <p:extLst>
      <p:ext uri="{BB962C8B-B14F-4D97-AF65-F5344CB8AC3E}">
        <p14:creationId xmlns:p14="http://schemas.microsoft.com/office/powerpoint/2010/main" val="29520967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42ad2f6649_0_13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Conclusion</a:t>
            </a:r>
            <a:endParaRPr/>
          </a:p>
        </p:txBody>
      </p:sp>
      <p:sp>
        <p:nvSpPr>
          <p:cNvPr id="222" name="Google Shape;222;g142ad2f6649_0_139"/>
          <p:cNvSpPr txBox="1"/>
          <p:nvPr/>
        </p:nvSpPr>
        <p:spPr>
          <a:xfrm>
            <a:off x="401515" y="1584375"/>
            <a:ext cx="11388900" cy="1015622"/>
          </a:xfrm>
          <a:prstGeom prst="rect">
            <a:avLst/>
          </a:prstGeom>
          <a:noFill/>
          <a:ln>
            <a:noFill/>
          </a:ln>
        </p:spPr>
        <p:txBody>
          <a:bodyPr spcFirstLastPara="1" wrap="square" lIns="91425" tIns="45700" rIns="91425" bIns="45700" anchor="t" anchorCtr="0">
            <a:spAutoFit/>
          </a:bodyPr>
          <a:lstStyle/>
          <a:p>
            <a:pPr marL="442913" marR="0" lvl="0" algn="just" rtl="0">
              <a:lnSpc>
                <a:spcPct val="100000"/>
              </a:lnSpc>
              <a:spcBef>
                <a:spcPts val="0"/>
              </a:spcBef>
              <a:spcAft>
                <a:spcPts val="0"/>
              </a:spcAft>
              <a:buClr>
                <a:srgbClr val="103864"/>
              </a:buClr>
              <a:buSzPts val="2000"/>
            </a:pPr>
            <a:r>
              <a:rPr lang="en-ID" sz="2000" dirty="0">
                <a:solidFill>
                  <a:srgbClr val="103864"/>
                </a:solidFill>
                <a:latin typeface="Sora"/>
                <a:cs typeface="Sora"/>
              </a:rPr>
              <a:t>Launch Feature :</a:t>
            </a:r>
          </a:p>
          <a:p>
            <a:pPr marL="785813" marR="0" lvl="0" indent="-342900" algn="just" rtl="0">
              <a:lnSpc>
                <a:spcPct val="100000"/>
              </a:lnSpc>
              <a:spcBef>
                <a:spcPts val="0"/>
              </a:spcBef>
              <a:spcAft>
                <a:spcPts val="0"/>
              </a:spcAft>
              <a:buClr>
                <a:srgbClr val="103864"/>
              </a:buClr>
              <a:buSzPts val="2000"/>
              <a:buFontTx/>
              <a:buChar char="-"/>
            </a:pPr>
            <a:endParaRPr lang="en-ID" sz="2000" dirty="0">
              <a:solidFill>
                <a:srgbClr val="103864"/>
              </a:solidFill>
              <a:latin typeface="Sora"/>
              <a:cs typeface="Sora"/>
            </a:endParaRPr>
          </a:p>
          <a:p>
            <a:pPr marL="457200" marR="0" lvl="0" indent="-355600" algn="l" rtl="0">
              <a:lnSpc>
                <a:spcPct val="100000"/>
              </a:lnSpc>
              <a:spcBef>
                <a:spcPts val="0"/>
              </a:spcBef>
              <a:spcAft>
                <a:spcPts val="0"/>
              </a:spcAft>
              <a:buClr>
                <a:srgbClr val="103864"/>
              </a:buClr>
              <a:buSzPts val="2000"/>
              <a:buFont typeface="Sora"/>
              <a:buChar char="•"/>
            </a:pPr>
            <a:endParaRPr sz="2000" b="1" i="0" u="none" strike="noStrike" cap="none" dirty="0">
              <a:solidFill>
                <a:srgbClr val="103864"/>
              </a:solidFill>
              <a:latin typeface="Sora"/>
              <a:ea typeface="Sora"/>
              <a:cs typeface="Sora"/>
              <a:sym typeface="Sora"/>
            </a:endParaRPr>
          </a:p>
        </p:txBody>
      </p:sp>
      <p:pic>
        <p:nvPicPr>
          <p:cNvPr id="2" name="Picture 1">
            <a:extLst>
              <a:ext uri="{FF2B5EF4-FFF2-40B4-BE49-F238E27FC236}">
                <a16:creationId xmlns:a16="http://schemas.microsoft.com/office/drawing/2014/main" id="{8866EC9B-142B-7BBC-24ED-846C6A0CBA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8504" y="1584375"/>
            <a:ext cx="5512655" cy="4293322"/>
          </a:xfrm>
          <a:prstGeom prst="rect">
            <a:avLst/>
          </a:prstGeom>
        </p:spPr>
      </p:pic>
    </p:spTree>
    <p:extLst>
      <p:ext uri="{BB962C8B-B14F-4D97-AF65-F5344CB8AC3E}">
        <p14:creationId xmlns:p14="http://schemas.microsoft.com/office/powerpoint/2010/main" val="13035798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g1451da43991_0_41"/>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Recommendation</a:t>
            </a:r>
            <a:endParaRPr/>
          </a:p>
        </p:txBody>
      </p:sp>
      <p:sp>
        <p:nvSpPr>
          <p:cNvPr id="228" name="Google Shape;228;g1451da43991_0_41"/>
          <p:cNvSpPr txBox="1"/>
          <p:nvPr/>
        </p:nvSpPr>
        <p:spPr>
          <a:xfrm>
            <a:off x="388943" y="1475734"/>
            <a:ext cx="11388900" cy="4401164"/>
          </a:xfrm>
          <a:prstGeom prst="rect">
            <a:avLst/>
          </a:prstGeom>
          <a:noFill/>
          <a:ln>
            <a:noFill/>
          </a:ln>
        </p:spPr>
        <p:txBody>
          <a:bodyPr spcFirstLastPara="1" wrap="square" lIns="91425" tIns="45700" rIns="91425" bIns="45700" anchor="t" anchorCtr="0">
            <a:spAutoFit/>
          </a:bodyPr>
          <a:lstStyle/>
          <a:p>
            <a:pPr marL="457200" marR="0" lvl="0" indent="-355600" algn="just" rtl="0">
              <a:lnSpc>
                <a:spcPct val="100000"/>
              </a:lnSpc>
              <a:spcBef>
                <a:spcPts val="0"/>
              </a:spcBef>
              <a:spcAft>
                <a:spcPts val="0"/>
              </a:spcAft>
              <a:buClr>
                <a:srgbClr val="103864"/>
              </a:buClr>
              <a:buSzPts val="2000"/>
              <a:buFont typeface="Sora"/>
              <a:buChar char="•"/>
            </a:pPr>
            <a:r>
              <a:rPr lang="en-ID" sz="2000" dirty="0">
                <a:solidFill>
                  <a:srgbClr val="103864"/>
                </a:solidFill>
                <a:latin typeface="Sora"/>
                <a:cs typeface="Sora"/>
              </a:rPr>
              <a:t>Download page variants: change the layout or content of the mobile app download page, such as adding images or positive reviews from other users.</a:t>
            </a:r>
          </a:p>
          <a:p>
            <a:pPr marL="457200" marR="0" lvl="0" indent="-355600" algn="just" rtl="0">
              <a:lnSpc>
                <a:spcPct val="100000"/>
              </a:lnSpc>
              <a:spcBef>
                <a:spcPts val="0"/>
              </a:spcBef>
              <a:spcAft>
                <a:spcPts val="0"/>
              </a:spcAft>
              <a:buClr>
                <a:srgbClr val="103864"/>
              </a:buClr>
              <a:buSzPts val="2000"/>
              <a:buFont typeface="Sora"/>
              <a:buChar char="•"/>
            </a:pPr>
            <a:endParaRPr lang="en-ID" sz="2000" dirty="0">
              <a:solidFill>
                <a:srgbClr val="103864"/>
              </a:solidFill>
              <a:latin typeface="Sora"/>
              <a:cs typeface="Sora"/>
            </a:endParaRPr>
          </a:p>
          <a:p>
            <a:pPr marL="457200" marR="0" lvl="0" indent="-355600" algn="just" rtl="0">
              <a:lnSpc>
                <a:spcPct val="100000"/>
              </a:lnSpc>
              <a:spcBef>
                <a:spcPts val="0"/>
              </a:spcBef>
              <a:spcAft>
                <a:spcPts val="0"/>
              </a:spcAft>
              <a:buClr>
                <a:srgbClr val="103864"/>
              </a:buClr>
              <a:buSzPts val="2000"/>
              <a:buFont typeface="Sora"/>
              <a:buChar char="•"/>
            </a:pPr>
            <a:r>
              <a:rPr lang="en-ID" sz="2000" dirty="0">
                <a:solidFill>
                  <a:srgbClr val="103864"/>
                </a:solidFill>
                <a:latin typeface="Sora"/>
                <a:cs typeface="Sora"/>
              </a:rPr>
              <a:t>App description: Change the app description on the website, such as highlighting the benefits or advantages of the app.</a:t>
            </a:r>
          </a:p>
          <a:p>
            <a:pPr marL="457200" marR="0" lvl="0" indent="-355600" algn="just" rtl="0">
              <a:lnSpc>
                <a:spcPct val="100000"/>
              </a:lnSpc>
              <a:spcBef>
                <a:spcPts val="0"/>
              </a:spcBef>
              <a:spcAft>
                <a:spcPts val="0"/>
              </a:spcAft>
              <a:buClr>
                <a:srgbClr val="103864"/>
              </a:buClr>
              <a:buSzPts val="2000"/>
              <a:buFont typeface="Sora"/>
              <a:buChar char="•"/>
            </a:pPr>
            <a:endParaRPr lang="en-ID" sz="2000" dirty="0">
              <a:solidFill>
                <a:srgbClr val="103864"/>
              </a:solidFill>
              <a:latin typeface="Sora"/>
              <a:cs typeface="Sora"/>
            </a:endParaRPr>
          </a:p>
          <a:p>
            <a:pPr marL="457200" marR="0" lvl="0" indent="-355600" algn="just" rtl="0">
              <a:lnSpc>
                <a:spcPct val="100000"/>
              </a:lnSpc>
              <a:spcBef>
                <a:spcPts val="0"/>
              </a:spcBef>
              <a:spcAft>
                <a:spcPts val="0"/>
              </a:spcAft>
              <a:buClr>
                <a:srgbClr val="103864"/>
              </a:buClr>
              <a:buSzPts val="2000"/>
              <a:buFont typeface="Sora"/>
              <a:buChar char="•"/>
            </a:pPr>
            <a:r>
              <a:rPr lang="en-ID" sz="2000" dirty="0">
                <a:solidFill>
                  <a:srgbClr val="103864"/>
                </a:solidFill>
                <a:latin typeface="Sora"/>
                <a:cs typeface="Sora"/>
              </a:rPr>
              <a:t>Changes to the overall appearance and content of the website: Changing the overall layout, design, and content of the website can affect the way users interact with the website.</a:t>
            </a:r>
          </a:p>
          <a:p>
            <a:pPr marL="457200" marR="0" lvl="0" indent="-355600" algn="just" rtl="0">
              <a:lnSpc>
                <a:spcPct val="100000"/>
              </a:lnSpc>
              <a:spcBef>
                <a:spcPts val="0"/>
              </a:spcBef>
              <a:spcAft>
                <a:spcPts val="0"/>
              </a:spcAft>
              <a:buClr>
                <a:srgbClr val="103864"/>
              </a:buClr>
              <a:buSzPts val="2000"/>
              <a:buFont typeface="Sora"/>
              <a:buChar char="•"/>
            </a:pPr>
            <a:endParaRPr lang="en-ID" sz="2000" dirty="0">
              <a:solidFill>
                <a:srgbClr val="103864"/>
              </a:solidFill>
              <a:latin typeface="Sora"/>
              <a:cs typeface="Sora"/>
            </a:endParaRPr>
          </a:p>
          <a:p>
            <a:pPr marL="457200" marR="0" lvl="0" indent="-355600" algn="just" rtl="0">
              <a:lnSpc>
                <a:spcPct val="100000"/>
              </a:lnSpc>
              <a:spcBef>
                <a:spcPts val="0"/>
              </a:spcBef>
              <a:spcAft>
                <a:spcPts val="0"/>
              </a:spcAft>
              <a:buClr>
                <a:srgbClr val="103864"/>
              </a:buClr>
              <a:buSzPts val="2000"/>
              <a:buFont typeface="Sora"/>
              <a:buChar char="•"/>
            </a:pPr>
            <a:r>
              <a:rPr lang="en-ID" sz="2000" dirty="0">
                <a:solidFill>
                  <a:srgbClr val="103864"/>
                </a:solidFill>
                <a:latin typeface="Sora"/>
                <a:cs typeface="Sora"/>
              </a:rPr>
              <a:t>Target audience: There may be certain groups of users who are more likely to download apps than others, so changing the look and content of the website to appeal more to certain target groups could be a recommendation for future experiments.</a:t>
            </a:r>
            <a:endParaRPr sz="2000" b="1" i="0" u="none" strike="noStrike" cap="none" dirty="0">
              <a:solidFill>
                <a:srgbClr val="103864"/>
              </a:solidFill>
              <a:latin typeface="Sora"/>
              <a:ea typeface="Sora"/>
              <a:cs typeface="Sora"/>
              <a:sym typeface="Sor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dirty="0"/>
              <a:t>Introduction</a:t>
            </a:r>
            <a:r>
              <a:rPr lang="en-US" sz="4000"/>
              <a:t>/Background</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
          <p:cNvSpPr txBox="1">
            <a:spLocks noGrp="1"/>
          </p:cNvSpPr>
          <p:nvPr>
            <p:ph type="title"/>
          </p:nvPr>
        </p:nvSpPr>
        <p:spPr>
          <a:xfrm>
            <a:off x="388943" y="365125"/>
            <a:ext cx="1150998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Reference</a:t>
            </a:r>
            <a:endParaRPr dirty="0"/>
          </a:p>
        </p:txBody>
      </p:sp>
      <p:sp>
        <p:nvSpPr>
          <p:cNvPr id="234" name="Google Shape;234;p2"/>
          <p:cNvSpPr txBox="1"/>
          <p:nvPr/>
        </p:nvSpPr>
        <p:spPr>
          <a:xfrm>
            <a:off x="401550" y="1430466"/>
            <a:ext cx="11388900" cy="3993361"/>
          </a:xfrm>
          <a:prstGeom prst="rect">
            <a:avLst/>
          </a:prstGeom>
          <a:noFill/>
          <a:ln>
            <a:noFill/>
          </a:ln>
        </p:spPr>
        <p:txBody>
          <a:bodyPr spcFirstLastPara="1" wrap="square" lIns="91425" tIns="45700" rIns="91425" bIns="45700" anchor="t" anchorCtr="0">
            <a:spAutoFit/>
          </a:bodyPr>
          <a:lstStyle/>
          <a:p>
            <a:pPr marL="285750" indent="-285750" algn="just">
              <a:lnSpc>
                <a:spcPct val="130000"/>
              </a:lnSpc>
              <a:buClr>
                <a:srgbClr val="103864"/>
              </a:buClr>
              <a:buSzPts val="2000"/>
              <a:buFont typeface="Sora"/>
              <a:buChar char="•"/>
            </a:pPr>
            <a:r>
              <a:rPr lang="en-ID" sz="1500" noProof="1">
                <a:solidFill>
                  <a:srgbClr val="103864"/>
                </a:solidFill>
                <a:latin typeface="Sora"/>
                <a:cs typeface="Sora"/>
              </a:rPr>
              <a:t>mobileappdaily.com, Top 8 App Engagement Metrics For Mobile Apps To Track in 2023. March 14, 2023. [Accessed on April 1, 2023]. https://www.mobileappdaily.com/top-metrics-to-measure-user-engagement.</a:t>
            </a:r>
          </a:p>
          <a:p>
            <a:pPr marL="285750" indent="-285750" algn="just">
              <a:lnSpc>
                <a:spcPct val="130000"/>
              </a:lnSpc>
              <a:buClr>
                <a:srgbClr val="103864"/>
              </a:buClr>
              <a:buSzPts val="2000"/>
              <a:buFont typeface="Sora"/>
              <a:buChar char="•"/>
            </a:pPr>
            <a:r>
              <a:rPr lang="en-ID" sz="1500" noProof="1">
                <a:solidFill>
                  <a:srgbClr val="103864"/>
                </a:solidFill>
                <a:latin typeface="Sora"/>
                <a:cs typeface="Sora"/>
              </a:rPr>
              <a:t>Damaševiˇcius Robertas, Zailskaite-Jakšte Ligita. Usability and Security Testing of Online Links: A Framework for Click-Through Rate Prediction Using Deep Learning, 2022.</a:t>
            </a:r>
          </a:p>
          <a:p>
            <a:pPr marL="285750" indent="-285750" algn="just">
              <a:lnSpc>
                <a:spcPct val="130000"/>
              </a:lnSpc>
              <a:buClr>
                <a:srgbClr val="103864"/>
              </a:buClr>
              <a:buSzPts val="2000"/>
              <a:buFont typeface="Sora"/>
              <a:buChar char="•"/>
            </a:pPr>
            <a:r>
              <a:rPr lang="en-ID" sz="1500" noProof="1">
                <a:solidFill>
                  <a:srgbClr val="103864"/>
                </a:solidFill>
                <a:latin typeface="Sora"/>
                <a:cs typeface="Sora"/>
              </a:rPr>
              <a:t>storyly.io, App Loading. [Accessed on April 1, 2023]. https://www.storyly.io/glossary/app-loading.</a:t>
            </a:r>
          </a:p>
          <a:p>
            <a:pPr marL="285750" indent="-285750">
              <a:lnSpc>
                <a:spcPct val="130000"/>
              </a:lnSpc>
              <a:buClr>
                <a:srgbClr val="103864"/>
              </a:buClr>
              <a:buSzPts val="2000"/>
              <a:buFont typeface="Sora"/>
              <a:buChar char="•"/>
            </a:pPr>
            <a:r>
              <a:rPr lang="en-ID" sz="1500" noProof="1">
                <a:solidFill>
                  <a:srgbClr val="103864"/>
                </a:solidFill>
                <a:latin typeface="Sora"/>
                <a:cs typeface="Sora"/>
              </a:rPr>
              <a:t>Festing Michael FW. On determining sample size in experiments involving laboratory animals, 2017.</a:t>
            </a:r>
          </a:p>
          <a:p>
            <a:pPr marL="285750" indent="-285750" algn="just">
              <a:lnSpc>
                <a:spcPct val="130000"/>
              </a:lnSpc>
              <a:buClr>
                <a:srgbClr val="103864"/>
              </a:buClr>
              <a:buSzPts val="2000"/>
              <a:buFont typeface="Sora"/>
              <a:buChar char="•"/>
            </a:pPr>
            <a:r>
              <a:rPr lang="en-ID" sz="1500" noProof="1">
                <a:solidFill>
                  <a:srgbClr val="103864"/>
                </a:solidFill>
                <a:latin typeface="Sora"/>
                <a:cs typeface="Sora"/>
              </a:rPr>
              <a:t>Khanacademy.org, Population standard deviation. [Accessed on April 1, 2023]. https://www.khanacademy.org/math/statistics-probability/summarizing-quantitative-data/variance-standard-deviation-population/v/population-standard-deviation#:~:text=The%20population%20standard%20deviation%20is,data%20is%20from%20its%20mean.</a:t>
            </a:r>
          </a:p>
          <a:p>
            <a:pPr marL="285750" indent="-285750" algn="just">
              <a:lnSpc>
                <a:spcPct val="130000"/>
              </a:lnSpc>
              <a:buClr>
                <a:srgbClr val="103864"/>
              </a:buClr>
              <a:buSzPts val="2000"/>
              <a:buFont typeface="Sora"/>
              <a:buChar char="•"/>
            </a:pPr>
            <a:r>
              <a:rPr lang="en-ID" sz="1500" noProof="1">
                <a:solidFill>
                  <a:srgbClr val="103864"/>
                </a:solidFill>
                <a:latin typeface="Sora"/>
                <a:cs typeface="Sora"/>
              </a:rPr>
              <a:t>dimewiki.worldbank.org, Minimum Detectable Effect. [Accessed on April 9, 2023]. https://dimewiki.worldbank.org/Minimum_Detectable_Effect#:~:text=The%20minimum%20detectable%20effect%20is,and%20survey%20and%20project%20budgets.</a:t>
            </a:r>
            <a:endParaRPr lang="en-ID" sz="1500" noProof="1">
              <a:solidFill>
                <a:srgbClr val="103864"/>
              </a:solidFill>
              <a:latin typeface="Sora"/>
              <a:cs typeface="Sora"/>
              <a:sym typeface="Sor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g1c19338028d_0_10"/>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Introduction</a:t>
            </a:r>
            <a:endParaRPr dirty="0"/>
          </a:p>
        </p:txBody>
      </p:sp>
      <p:sp>
        <p:nvSpPr>
          <p:cNvPr id="210" name="Google Shape;210;p3"/>
          <p:cNvSpPr txBox="1"/>
          <p:nvPr/>
        </p:nvSpPr>
        <p:spPr>
          <a:xfrm>
            <a:off x="401515" y="1430469"/>
            <a:ext cx="11388900" cy="4401164"/>
          </a:xfrm>
          <a:prstGeom prst="rect">
            <a:avLst/>
          </a:prstGeom>
          <a:noFill/>
          <a:ln>
            <a:noFill/>
          </a:ln>
        </p:spPr>
        <p:txBody>
          <a:bodyPr spcFirstLastPara="1" wrap="square" lIns="91425" tIns="45700" rIns="91425" bIns="45700" anchor="t" anchorCtr="0">
            <a:spAutoFit/>
          </a:bodyPr>
          <a:lstStyle/>
          <a:p>
            <a:pPr marL="285750" indent="-285750" algn="just">
              <a:buClr>
                <a:srgbClr val="103864"/>
              </a:buClr>
              <a:buSzPts val="2000"/>
              <a:buFont typeface="Sora"/>
              <a:buChar char="•"/>
            </a:pPr>
            <a:r>
              <a:rPr lang="en-ID" sz="2000" dirty="0">
                <a:solidFill>
                  <a:srgbClr val="103864"/>
                </a:solidFill>
                <a:latin typeface="Sora"/>
                <a:cs typeface="Sora"/>
              </a:rPr>
              <a:t>There is a large grocery chain. The company’s goal is to drive more customers to download the mobile app and register for the loyalty program. The manager is curious if changing the link to a button of the app store will improve the user’s ability to download the app. Here is the existing link button of the app store.</a:t>
            </a:r>
          </a:p>
          <a:p>
            <a:pPr marL="285750" indent="-285750" algn="just">
              <a:buClr>
                <a:srgbClr val="103864"/>
              </a:buClr>
              <a:buSzPts val="2000"/>
              <a:buFont typeface="Sora"/>
              <a:buChar char="•"/>
            </a:pPr>
            <a:endParaRPr lang="en-ID" sz="2000" dirty="0">
              <a:solidFill>
                <a:srgbClr val="103864"/>
              </a:solidFill>
              <a:latin typeface="Sora"/>
              <a:cs typeface="Sora"/>
              <a:sym typeface="Sora"/>
            </a:endParaRPr>
          </a:p>
          <a:p>
            <a:pPr marL="285750" indent="-285750" algn="just">
              <a:buClr>
                <a:srgbClr val="103864"/>
              </a:buClr>
              <a:buSzPts val="2000"/>
              <a:buFont typeface="Sora"/>
              <a:buChar char="•"/>
            </a:pPr>
            <a:endParaRPr lang="en-ID" sz="2000" dirty="0">
              <a:solidFill>
                <a:srgbClr val="103864"/>
              </a:solidFill>
              <a:latin typeface="Sora"/>
              <a:cs typeface="Sora"/>
              <a:sym typeface="Sora"/>
            </a:endParaRPr>
          </a:p>
          <a:p>
            <a:pPr marL="285750" indent="-285750" algn="just">
              <a:buClr>
                <a:srgbClr val="103864"/>
              </a:buClr>
              <a:buSzPts val="2000"/>
              <a:buFont typeface="Sora"/>
              <a:buChar char="•"/>
            </a:pPr>
            <a:endParaRPr lang="en-ID" sz="2000" dirty="0">
              <a:solidFill>
                <a:srgbClr val="103864"/>
              </a:solidFill>
              <a:latin typeface="Sora"/>
              <a:cs typeface="Sora"/>
              <a:sym typeface="Sora"/>
            </a:endParaRPr>
          </a:p>
          <a:p>
            <a:pPr marL="285750" indent="-285750" algn="just">
              <a:buClr>
                <a:srgbClr val="103864"/>
              </a:buClr>
              <a:buSzPts val="2000"/>
              <a:buFont typeface="Sora"/>
              <a:buChar char="•"/>
            </a:pPr>
            <a:endParaRPr lang="en-ID" sz="2000" dirty="0">
              <a:solidFill>
                <a:srgbClr val="103864"/>
              </a:solidFill>
              <a:latin typeface="Sora"/>
              <a:cs typeface="Sora"/>
              <a:sym typeface="Sora"/>
            </a:endParaRPr>
          </a:p>
          <a:p>
            <a:pPr marL="285750" indent="-285750" algn="just">
              <a:buClr>
                <a:srgbClr val="103864"/>
              </a:buClr>
              <a:buSzPts val="2000"/>
              <a:buFont typeface="Sora"/>
              <a:buChar char="•"/>
            </a:pPr>
            <a:endParaRPr lang="en-ID" sz="2000" dirty="0">
              <a:solidFill>
                <a:srgbClr val="103864"/>
              </a:solidFill>
              <a:latin typeface="Sora"/>
              <a:cs typeface="Sora"/>
              <a:sym typeface="Sora"/>
            </a:endParaRPr>
          </a:p>
          <a:p>
            <a:pPr marL="285750" indent="-285750" algn="just">
              <a:buClr>
                <a:srgbClr val="103864"/>
              </a:buClr>
              <a:buSzPts val="2000"/>
              <a:buFont typeface="Sora"/>
              <a:buChar char="•"/>
            </a:pPr>
            <a:endParaRPr lang="en-ID" sz="2000" dirty="0">
              <a:solidFill>
                <a:srgbClr val="103864"/>
              </a:solidFill>
              <a:latin typeface="Sora"/>
              <a:cs typeface="Sora"/>
              <a:sym typeface="Sora"/>
            </a:endParaRPr>
          </a:p>
          <a:p>
            <a:pPr marL="285750" indent="-285750" algn="just">
              <a:buClr>
                <a:srgbClr val="103864"/>
              </a:buClr>
              <a:buSzPts val="2000"/>
              <a:buFont typeface="Sora"/>
              <a:buChar char="•"/>
            </a:pPr>
            <a:endParaRPr lang="en-ID" sz="2000" dirty="0">
              <a:solidFill>
                <a:srgbClr val="103864"/>
              </a:solidFill>
              <a:latin typeface="Sora"/>
              <a:cs typeface="Sora"/>
              <a:sym typeface="Sora"/>
            </a:endParaRPr>
          </a:p>
          <a:p>
            <a:pPr marL="285750" indent="-285750" algn="just">
              <a:buClr>
                <a:srgbClr val="103864"/>
              </a:buClr>
              <a:buSzPts val="2000"/>
              <a:buFont typeface="Sora"/>
              <a:buChar char="•"/>
            </a:pPr>
            <a:endParaRPr lang="en-ID" sz="2000" dirty="0">
              <a:solidFill>
                <a:srgbClr val="103864"/>
              </a:solidFill>
              <a:latin typeface="Sora"/>
              <a:cs typeface="Sora"/>
              <a:sym typeface="Sora"/>
            </a:endParaRPr>
          </a:p>
          <a:p>
            <a:pPr marL="285750" indent="-285750" algn="just">
              <a:buClr>
                <a:srgbClr val="103864"/>
              </a:buClr>
              <a:buSzPts val="2000"/>
              <a:buFont typeface="Sora"/>
              <a:buChar char="•"/>
            </a:pPr>
            <a:r>
              <a:rPr lang="en-ID" sz="2000" dirty="0">
                <a:solidFill>
                  <a:srgbClr val="103864"/>
                </a:solidFill>
                <a:latin typeface="Sora"/>
                <a:cs typeface="Sora"/>
              </a:rPr>
              <a:t>The manager asked to create an A/B testing plan for changing the link to a button of the app store with the expectation it will the user’s interest to download the app.</a:t>
            </a:r>
            <a:endParaRPr lang="en-US" sz="2000" dirty="0">
              <a:solidFill>
                <a:srgbClr val="103864"/>
              </a:solidFill>
              <a:latin typeface="Sora"/>
              <a:cs typeface="Sora"/>
              <a:sym typeface="Sora"/>
            </a:endParaRPr>
          </a:p>
        </p:txBody>
      </p:sp>
      <p:pic>
        <p:nvPicPr>
          <p:cNvPr id="4" name="Picture 3">
            <a:extLst>
              <a:ext uri="{FF2B5EF4-FFF2-40B4-BE49-F238E27FC236}">
                <a16:creationId xmlns:a16="http://schemas.microsoft.com/office/drawing/2014/main" id="{2F0050F4-3705-8EBA-D681-1DE5D40D0F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4015" y="2756032"/>
            <a:ext cx="5111398" cy="228674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dirty="0"/>
              <a:t>Setting Up Problem</a:t>
            </a:r>
            <a:endParaRPr dirty="0"/>
          </a:p>
        </p:txBody>
      </p:sp>
    </p:spTree>
    <p:extLst>
      <p:ext uri="{BB962C8B-B14F-4D97-AF65-F5344CB8AC3E}">
        <p14:creationId xmlns:p14="http://schemas.microsoft.com/office/powerpoint/2010/main" val="3309862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Setting Up Problem</a:t>
            </a:r>
            <a:endParaRPr dirty="0"/>
          </a:p>
        </p:txBody>
      </p:sp>
      <p:sp>
        <p:nvSpPr>
          <p:cNvPr id="210" name="Google Shape;210;p3"/>
          <p:cNvSpPr txBox="1"/>
          <p:nvPr/>
        </p:nvSpPr>
        <p:spPr>
          <a:xfrm>
            <a:off x="401515" y="1403312"/>
            <a:ext cx="11388900" cy="4708941"/>
          </a:xfrm>
          <a:prstGeom prst="rect">
            <a:avLst/>
          </a:prstGeom>
          <a:noFill/>
          <a:ln>
            <a:noFill/>
          </a:ln>
        </p:spPr>
        <p:txBody>
          <a:bodyPr spcFirstLastPara="1" wrap="square" lIns="91425" tIns="45700" rIns="91425" bIns="45700" anchor="t" anchorCtr="0">
            <a:spAutoFit/>
          </a:bodyPr>
          <a:lstStyle/>
          <a:p>
            <a:pPr marL="457200" indent="-457200" algn="just">
              <a:buClr>
                <a:srgbClr val="103864"/>
              </a:buClr>
              <a:buSzPts val="2000"/>
              <a:buAutoNum type="arabicPeriod"/>
            </a:pPr>
            <a:r>
              <a:rPr lang="en-ID" sz="2000" dirty="0">
                <a:solidFill>
                  <a:srgbClr val="103864"/>
                </a:solidFill>
                <a:latin typeface="Sora"/>
                <a:cs typeface="Sora"/>
              </a:rPr>
              <a:t>Experiment Goal</a:t>
            </a:r>
          </a:p>
          <a:p>
            <a:pPr marL="442913">
              <a:buClr>
                <a:srgbClr val="103864"/>
              </a:buClr>
              <a:buSzPts val="2000"/>
            </a:pPr>
            <a:r>
              <a:rPr lang="en-ID" sz="2000" dirty="0">
                <a:solidFill>
                  <a:srgbClr val="103864"/>
                </a:solidFill>
                <a:latin typeface="Sora"/>
                <a:cs typeface="Sora"/>
              </a:rPr>
              <a:t>To see if changes to the link to a button of the app store can increase user interest in downloading the mobile application.</a:t>
            </a:r>
          </a:p>
          <a:p>
            <a:pPr marL="442913">
              <a:buClr>
                <a:srgbClr val="103864"/>
              </a:buClr>
              <a:buSzPts val="2000"/>
            </a:pPr>
            <a:endParaRPr lang="en-ID" sz="2000" dirty="0">
              <a:solidFill>
                <a:srgbClr val="103864"/>
              </a:solidFill>
              <a:latin typeface="Sora"/>
              <a:cs typeface="Sora"/>
            </a:endParaRPr>
          </a:p>
          <a:p>
            <a:pPr algn="just">
              <a:buClr>
                <a:srgbClr val="103864"/>
              </a:buClr>
              <a:buSzPts val="2000"/>
            </a:pPr>
            <a:r>
              <a:rPr lang="en-ID" sz="2000" dirty="0">
                <a:solidFill>
                  <a:srgbClr val="103864"/>
                </a:solidFill>
                <a:latin typeface="Sora"/>
                <a:cs typeface="Sora"/>
              </a:rPr>
              <a:t>2.    Choosing Metrics</a:t>
            </a:r>
            <a:endParaRPr lang="en-ID" sz="2000" dirty="0">
              <a:solidFill>
                <a:srgbClr val="103864"/>
              </a:solidFill>
              <a:latin typeface="Sora"/>
              <a:cs typeface="Sora"/>
              <a:sym typeface="Sora"/>
            </a:endParaRPr>
          </a:p>
          <a:p>
            <a:pPr marL="806450" indent="-285750" algn="just">
              <a:buClr>
                <a:srgbClr val="103864"/>
              </a:buClr>
              <a:buSzPts val="2000"/>
              <a:buFont typeface="Sora"/>
              <a:buChar char="•"/>
            </a:pPr>
            <a:r>
              <a:rPr lang="en-ID" sz="2000" dirty="0">
                <a:solidFill>
                  <a:srgbClr val="103864"/>
                </a:solidFill>
                <a:latin typeface="Sora"/>
                <a:cs typeface="Sora"/>
              </a:rPr>
              <a:t>Goal Metrics  : User Counts</a:t>
            </a:r>
          </a:p>
          <a:p>
            <a:pPr>
              <a:buClr>
                <a:srgbClr val="103864"/>
              </a:buClr>
              <a:buSzPts val="2000"/>
              <a:tabLst>
                <a:tab pos="806450" algn="l"/>
              </a:tabLst>
            </a:pPr>
            <a:r>
              <a:rPr lang="en-ID" sz="2000" dirty="0">
                <a:solidFill>
                  <a:srgbClr val="103864"/>
                </a:solidFill>
                <a:latin typeface="Sora"/>
                <a:cs typeface="Sora"/>
                <a:sym typeface="Sora"/>
              </a:rPr>
              <a:t>	- </a:t>
            </a:r>
            <a:r>
              <a:rPr lang="en-ID" sz="2000" dirty="0">
                <a:solidFill>
                  <a:srgbClr val="103864"/>
                </a:solidFill>
                <a:latin typeface="Sora"/>
                <a:cs typeface="Sora"/>
              </a:rPr>
              <a:t>Represents the company’s purpose or core business.</a:t>
            </a:r>
          </a:p>
          <a:p>
            <a:pPr marL="2779713" indent="-2779713">
              <a:buClr>
                <a:srgbClr val="103864"/>
              </a:buClr>
              <a:buSzPts val="2000"/>
              <a:tabLst>
                <a:tab pos="806450" algn="l"/>
                <a:tab pos="2508250" algn="l"/>
              </a:tabLst>
            </a:pPr>
            <a:r>
              <a:rPr lang="en-ID" sz="2000" dirty="0">
                <a:solidFill>
                  <a:srgbClr val="103864"/>
                </a:solidFill>
                <a:latin typeface="Sora"/>
                <a:cs typeface="Sora"/>
                <a:sym typeface="Sora"/>
              </a:rPr>
              <a:t>	   Objective   	 :	</a:t>
            </a:r>
            <a:r>
              <a:rPr lang="en-ID" sz="2000" dirty="0">
                <a:solidFill>
                  <a:srgbClr val="103864"/>
                </a:solidFill>
                <a:latin typeface="Sora"/>
                <a:cs typeface="Sora"/>
              </a:rPr>
              <a:t>Drive more customers to download our mobile app and register for  the loyalty program.</a:t>
            </a:r>
          </a:p>
          <a:p>
            <a:pPr marL="2779713" indent="-2689225" algn="just">
              <a:buClr>
                <a:srgbClr val="103864"/>
              </a:buClr>
              <a:buSzPts val="2000"/>
              <a:tabLst>
                <a:tab pos="806450" algn="l"/>
                <a:tab pos="2508250" algn="l"/>
              </a:tabLst>
            </a:pPr>
            <a:r>
              <a:rPr lang="en-ID" sz="2000" dirty="0">
                <a:solidFill>
                  <a:srgbClr val="103864"/>
                </a:solidFill>
                <a:latin typeface="Sora"/>
                <a:cs typeface="Sora"/>
                <a:sym typeface="Sora"/>
              </a:rPr>
              <a:t>	   Reason   	 :	</a:t>
            </a:r>
            <a:r>
              <a:rPr lang="en-ID" sz="2000" dirty="0">
                <a:solidFill>
                  <a:srgbClr val="103864"/>
                </a:solidFill>
                <a:latin typeface="Sora"/>
                <a:cs typeface="Sora"/>
              </a:rPr>
              <a:t>User counts can measure how many interested customers have downloaded the mobile app on their devices.</a:t>
            </a:r>
          </a:p>
          <a:p>
            <a:pPr marL="806450">
              <a:buClr>
                <a:srgbClr val="103864"/>
              </a:buClr>
              <a:buSzPts val="2000"/>
              <a:tabLst>
                <a:tab pos="806450" algn="l"/>
              </a:tabLst>
            </a:pPr>
            <a:r>
              <a:rPr lang="en-ID" sz="2000" dirty="0">
                <a:solidFill>
                  <a:srgbClr val="103864"/>
                </a:solidFill>
                <a:latin typeface="Sora"/>
                <a:cs typeface="Sora"/>
                <a:sym typeface="Sora"/>
              </a:rPr>
              <a:t>- </a:t>
            </a:r>
            <a:r>
              <a:rPr lang="en-ID" sz="2000" dirty="0">
                <a:solidFill>
                  <a:srgbClr val="103864"/>
                </a:solidFill>
                <a:latin typeface="Sora"/>
                <a:cs typeface="Sora"/>
              </a:rPr>
              <a:t>Simple to communicate with stakeholders.</a:t>
            </a:r>
          </a:p>
          <a:p>
            <a:pPr>
              <a:buClr>
                <a:srgbClr val="103864"/>
              </a:buClr>
              <a:buSzPts val="2000"/>
              <a:tabLst>
                <a:tab pos="806450" algn="l"/>
              </a:tabLst>
            </a:pPr>
            <a:r>
              <a:rPr lang="en-ID" sz="2000" dirty="0">
                <a:solidFill>
                  <a:srgbClr val="103864"/>
                </a:solidFill>
                <a:latin typeface="Sora"/>
                <a:cs typeface="Sora"/>
                <a:sym typeface="Sora"/>
              </a:rPr>
              <a:t>	   Stakeholder :	 </a:t>
            </a:r>
            <a:r>
              <a:rPr lang="en-ID" sz="2000" dirty="0">
                <a:solidFill>
                  <a:srgbClr val="103864"/>
                </a:solidFill>
                <a:latin typeface="Sora"/>
                <a:cs typeface="Sora"/>
              </a:rPr>
              <a:t>Internal team, manager, executives.</a:t>
            </a:r>
          </a:p>
          <a:p>
            <a:pPr marL="2779713" indent="-2779713" algn="just">
              <a:buClr>
                <a:srgbClr val="103864"/>
              </a:buClr>
              <a:buSzPts val="2000"/>
              <a:tabLst>
                <a:tab pos="806450" algn="l"/>
                <a:tab pos="2598738" algn="l"/>
              </a:tabLst>
            </a:pPr>
            <a:r>
              <a:rPr lang="en-ID" sz="2000" dirty="0">
                <a:solidFill>
                  <a:srgbClr val="103864"/>
                </a:solidFill>
                <a:latin typeface="Sora"/>
                <a:cs typeface="Sora"/>
                <a:sym typeface="Sora"/>
              </a:rPr>
              <a:t>	   Reason   	:	</a:t>
            </a:r>
            <a:r>
              <a:rPr lang="en-ID" sz="2000" dirty="0">
                <a:solidFill>
                  <a:srgbClr val="103864"/>
                </a:solidFill>
                <a:latin typeface="Sora"/>
                <a:cs typeface="Sora"/>
              </a:rPr>
              <a:t>When using this metric, stakeholders can understand how far the mission/goal has been achieved.</a:t>
            </a:r>
          </a:p>
        </p:txBody>
      </p:sp>
    </p:spTree>
    <p:extLst>
      <p:ext uri="{BB962C8B-B14F-4D97-AF65-F5344CB8AC3E}">
        <p14:creationId xmlns:p14="http://schemas.microsoft.com/office/powerpoint/2010/main" val="985380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Setting Up Problem</a:t>
            </a:r>
            <a:endParaRPr dirty="0"/>
          </a:p>
        </p:txBody>
      </p:sp>
      <p:sp>
        <p:nvSpPr>
          <p:cNvPr id="210" name="Google Shape;210;p3"/>
          <p:cNvSpPr txBox="1"/>
          <p:nvPr/>
        </p:nvSpPr>
        <p:spPr>
          <a:xfrm>
            <a:off x="414157" y="1445664"/>
            <a:ext cx="11388900" cy="4401164"/>
          </a:xfrm>
          <a:prstGeom prst="rect">
            <a:avLst/>
          </a:prstGeom>
          <a:noFill/>
          <a:ln>
            <a:noFill/>
          </a:ln>
        </p:spPr>
        <p:txBody>
          <a:bodyPr spcFirstLastPara="1" wrap="square" lIns="91425" tIns="45700" rIns="91425" bIns="45700" anchor="t" anchorCtr="0">
            <a:spAutoFit/>
          </a:bodyPr>
          <a:lstStyle/>
          <a:p>
            <a:pPr marL="806450" indent="-285750" algn="just">
              <a:buClr>
                <a:srgbClr val="103864"/>
              </a:buClr>
              <a:buSzPts val="2000"/>
              <a:buFont typeface="Sora"/>
              <a:buChar char="•"/>
            </a:pPr>
            <a:r>
              <a:rPr lang="en-ID" sz="2000" dirty="0">
                <a:solidFill>
                  <a:srgbClr val="103864"/>
                </a:solidFill>
                <a:latin typeface="Sora"/>
                <a:cs typeface="Sora"/>
              </a:rPr>
              <a:t>Driver Metrics :  Click-Through-Rate (CTR)</a:t>
            </a:r>
          </a:p>
          <a:p>
            <a:pPr marL="2870200" indent="-2870200" algn="just">
              <a:buClr>
                <a:srgbClr val="103864"/>
              </a:buClr>
              <a:buSzPts val="2000"/>
              <a:tabLst>
                <a:tab pos="806450" algn="l"/>
                <a:tab pos="2508250" algn="l"/>
              </a:tabLst>
            </a:pPr>
            <a:r>
              <a:rPr lang="en-ID" sz="2000" dirty="0">
                <a:solidFill>
                  <a:srgbClr val="103864"/>
                </a:solidFill>
                <a:latin typeface="Sora"/>
                <a:cs typeface="Sora"/>
                <a:sym typeface="Sora"/>
              </a:rPr>
              <a:t>	- Reason   	   :	</a:t>
            </a:r>
            <a:r>
              <a:rPr lang="en-ID" sz="2000" dirty="0">
                <a:solidFill>
                  <a:srgbClr val="103864"/>
                </a:solidFill>
                <a:latin typeface="Sora"/>
                <a:cs typeface="Sora"/>
              </a:rPr>
              <a:t>This metric measures how many customers download the mobile application and sign up for the loyalty program on the link. </a:t>
            </a:r>
          </a:p>
          <a:p>
            <a:pPr marL="2598738" indent="-2598738" algn="just">
              <a:buClr>
                <a:srgbClr val="103864"/>
              </a:buClr>
              <a:buSzPts val="2000"/>
              <a:tabLst>
                <a:tab pos="806450" algn="l"/>
                <a:tab pos="2508250" algn="l"/>
              </a:tabLst>
            </a:pPr>
            <a:endParaRPr lang="en-ID" sz="2000" dirty="0">
              <a:solidFill>
                <a:srgbClr val="103864"/>
              </a:solidFill>
              <a:latin typeface="Sora"/>
              <a:cs typeface="Sora"/>
            </a:endParaRPr>
          </a:p>
          <a:p>
            <a:pPr marL="2598738" indent="-2598738" algn="just">
              <a:buClr>
                <a:srgbClr val="103864"/>
              </a:buClr>
              <a:buSzPts val="2000"/>
              <a:tabLst>
                <a:tab pos="806450" algn="l"/>
                <a:tab pos="2508250" algn="l"/>
              </a:tabLst>
            </a:pPr>
            <a:endParaRPr lang="en-ID" sz="2000" dirty="0">
              <a:solidFill>
                <a:srgbClr val="103864"/>
              </a:solidFill>
              <a:latin typeface="Sora"/>
              <a:cs typeface="Sora"/>
            </a:endParaRPr>
          </a:p>
          <a:p>
            <a:pPr marL="2598738" indent="-2598738" algn="just">
              <a:buClr>
                <a:srgbClr val="103864"/>
              </a:buClr>
              <a:buSzPts val="2000"/>
              <a:tabLst>
                <a:tab pos="806450" algn="l"/>
                <a:tab pos="2508250" algn="l"/>
              </a:tabLst>
            </a:pPr>
            <a:endParaRPr lang="en-ID" sz="2000" dirty="0">
              <a:solidFill>
                <a:srgbClr val="103864"/>
              </a:solidFill>
              <a:latin typeface="Sora"/>
              <a:cs typeface="Sora"/>
            </a:endParaRPr>
          </a:p>
          <a:p>
            <a:pPr marL="2598738" indent="-2598738" algn="just">
              <a:buClr>
                <a:srgbClr val="103864"/>
              </a:buClr>
              <a:buSzPts val="2000"/>
              <a:tabLst>
                <a:tab pos="806450" algn="l"/>
                <a:tab pos="2508250" algn="l"/>
              </a:tabLst>
            </a:pPr>
            <a:endParaRPr lang="en-ID" sz="2000" dirty="0">
              <a:solidFill>
                <a:srgbClr val="103864"/>
              </a:solidFill>
              <a:latin typeface="Sora"/>
              <a:cs typeface="Sora"/>
            </a:endParaRPr>
          </a:p>
          <a:p>
            <a:pPr marL="2598738" indent="-2598738" algn="just">
              <a:buClr>
                <a:srgbClr val="103864"/>
              </a:buClr>
              <a:buSzPts val="2000"/>
              <a:tabLst>
                <a:tab pos="806450" algn="l"/>
                <a:tab pos="2508250" algn="l"/>
              </a:tabLst>
            </a:pPr>
            <a:endParaRPr lang="en-ID" sz="2000" dirty="0">
              <a:solidFill>
                <a:srgbClr val="103864"/>
              </a:solidFill>
              <a:latin typeface="Sora"/>
              <a:cs typeface="Sora"/>
            </a:endParaRPr>
          </a:p>
          <a:p>
            <a:pPr marL="2598738" indent="-2598738" algn="just">
              <a:buClr>
                <a:srgbClr val="103864"/>
              </a:buClr>
              <a:buSzPts val="2000"/>
              <a:tabLst>
                <a:tab pos="806450" algn="l"/>
                <a:tab pos="2508250" algn="l"/>
              </a:tabLst>
            </a:pPr>
            <a:endParaRPr lang="en-ID" sz="2000" dirty="0">
              <a:solidFill>
                <a:srgbClr val="103864"/>
              </a:solidFill>
              <a:latin typeface="Sora"/>
              <a:cs typeface="Sora"/>
            </a:endParaRPr>
          </a:p>
          <a:p>
            <a:pPr marL="806450" indent="-273050">
              <a:buClr>
                <a:srgbClr val="103864"/>
              </a:buClr>
              <a:buSzPts val="2000"/>
              <a:buFont typeface="Wingdings" panose="05000000000000000000" pitchFamily="2" charset="2"/>
              <a:buChar char="§"/>
              <a:tabLst>
                <a:tab pos="806450" algn="l"/>
              </a:tabLst>
            </a:pPr>
            <a:r>
              <a:rPr lang="en-ID" sz="2000" dirty="0">
                <a:solidFill>
                  <a:srgbClr val="103864"/>
                </a:solidFill>
                <a:latin typeface="Sora"/>
                <a:cs typeface="Sora"/>
              </a:rPr>
              <a:t>Guardrail Metrics </a:t>
            </a:r>
            <a:r>
              <a:rPr lang="en-ID" sz="1050" dirty="0">
                <a:solidFill>
                  <a:srgbClr val="103864"/>
                </a:solidFill>
                <a:latin typeface="Sora"/>
                <a:cs typeface="Sora"/>
              </a:rPr>
              <a:t> </a:t>
            </a:r>
            <a:r>
              <a:rPr lang="en-ID" sz="2000" dirty="0">
                <a:solidFill>
                  <a:srgbClr val="103864"/>
                </a:solidFill>
                <a:latin typeface="Sora"/>
                <a:cs typeface="Sora"/>
              </a:rPr>
              <a:t>: Mobile app loading time</a:t>
            </a:r>
          </a:p>
          <a:p>
            <a:pPr marL="3232150" indent="-3232150" algn="just">
              <a:buClr>
                <a:srgbClr val="103864"/>
              </a:buClr>
              <a:buSzPts val="2000"/>
              <a:tabLst>
                <a:tab pos="806450" algn="l"/>
                <a:tab pos="2598738" algn="l"/>
              </a:tabLst>
            </a:pPr>
            <a:r>
              <a:rPr lang="en-ID" sz="2000" dirty="0">
                <a:solidFill>
                  <a:srgbClr val="103864"/>
                </a:solidFill>
                <a:latin typeface="Sora"/>
                <a:cs typeface="Sora"/>
                <a:sym typeface="Sora"/>
              </a:rPr>
              <a:t>	 - Reason   	         :	</a:t>
            </a:r>
            <a:r>
              <a:rPr lang="en-ID" sz="2000" dirty="0">
                <a:solidFill>
                  <a:srgbClr val="103864"/>
                </a:solidFill>
                <a:latin typeface="Sora"/>
                <a:cs typeface="Sora"/>
              </a:rPr>
              <a:t>If mobile app loading time increases a few </a:t>
            </a:r>
            <a:r>
              <a:rPr lang="en-ID" sz="2000" dirty="0" err="1">
                <a:solidFill>
                  <a:srgbClr val="103864"/>
                </a:solidFill>
                <a:latin typeface="Sora"/>
                <a:cs typeface="Sora"/>
              </a:rPr>
              <a:t>ms</a:t>
            </a:r>
            <a:r>
              <a:rPr lang="en-ID" sz="2000" dirty="0">
                <a:solidFill>
                  <a:srgbClr val="103864"/>
                </a:solidFill>
                <a:latin typeface="Sora"/>
                <a:cs typeface="Sora"/>
              </a:rPr>
              <a:t> -&gt; decreased satisfaction -&gt; abandon/uninstall mobile app -&gt; lose users -&gt; potential loss.</a:t>
            </a:r>
          </a:p>
          <a:p>
            <a:pPr marL="2779713" indent="-2779713" algn="just">
              <a:buClr>
                <a:srgbClr val="103864"/>
              </a:buClr>
              <a:buSzPts val="2000"/>
              <a:tabLst>
                <a:tab pos="806450" algn="l"/>
                <a:tab pos="2598738" algn="l"/>
              </a:tabLst>
            </a:pPr>
            <a:endParaRPr lang="en-ID" sz="2000" dirty="0">
              <a:solidFill>
                <a:srgbClr val="103864"/>
              </a:solidFill>
              <a:latin typeface="Sora"/>
              <a:cs typeface="Sora"/>
            </a:endParaRPr>
          </a:p>
        </p:txBody>
      </p:sp>
      <p:pic>
        <p:nvPicPr>
          <p:cNvPr id="4" name="Picture 3">
            <a:extLst>
              <a:ext uri="{FF2B5EF4-FFF2-40B4-BE49-F238E27FC236}">
                <a16:creationId xmlns:a16="http://schemas.microsoft.com/office/drawing/2014/main" id="{3D0B81F4-FA79-02CB-9566-CB7690656CEC}"/>
              </a:ext>
            </a:extLst>
          </p:cNvPr>
          <p:cNvPicPr>
            <a:picLocks noChangeAspect="1"/>
          </p:cNvPicPr>
          <p:nvPr/>
        </p:nvPicPr>
        <p:blipFill>
          <a:blip r:embed="rId3"/>
          <a:stretch>
            <a:fillRect/>
          </a:stretch>
        </p:blipFill>
        <p:spPr>
          <a:xfrm>
            <a:off x="3052224" y="2771227"/>
            <a:ext cx="6112766" cy="793769"/>
          </a:xfrm>
          <a:prstGeom prst="rect">
            <a:avLst/>
          </a:prstGeom>
        </p:spPr>
      </p:pic>
    </p:spTree>
    <p:extLst>
      <p:ext uri="{BB962C8B-B14F-4D97-AF65-F5344CB8AC3E}">
        <p14:creationId xmlns:p14="http://schemas.microsoft.com/office/powerpoint/2010/main" val="3459078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Setting Up Problem</a:t>
            </a:r>
            <a:endParaRPr dirty="0"/>
          </a:p>
        </p:txBody>
      </p:sp>
      <p:sp>
        <p:nvSpPr>
          <p:cNvPr id="210" name="Google Shape;210;p3"/>
          <p:cNvSpPr txBox="1"/>
          <p:nvPr/>
        </p:nvSpPr>
        <p:spPr>
          <a:xfrm>
            <a:off x="401585" y="2050517"/>
            <a:ext cx="11388900" cy="3170058"/>
          </a:xfrm>
          <a:prstGeom prst="rect">
            <a:avLst/>
          </a:prstGeom>
          <a:noFill/>
          <a:ln>
            <a:noFill/>
          </a:ln>
        </p:spPr>
        <p:txBody>
          <a:bodyPr spcFirstLastPara="1" wrap="square" lIns="91425" tIns="45700" rIns="91425" bIns="45700" anchor="t" anchorCtr="0">
            <a:spAutoFit/>
          </a:bodyPr>
          <a:lstStyle/>
          <a:p>
            <a:pPr algn="just">
              <a:buClr>
                <a:srgbClr val="103864"/>
              </a:buClr>
              <a:buSzPts val="2000"/>
            </a:pPr>
            <a:r>
              <a:rPr lang="en-ID" sz="2000" dirty="0">
                <a:solidFill>
                  <a:srgbClr val="103864"/>
                </a:solidFill>
                <a:latin typeface="Sora"/>
                <a:cs typeface="Sora"/>
              </a:rPr>
              <a:t>3.    Define Variants</a:t>
            </a:r>
          </a:p>
          <a:p>
            <a:pPr marL="715963" indent="-273050">
              <a:buClr>
                <a:srgbClr val="103864"/>
              </a:buClr>
              <a:buSzPts val="2000"/>
              <a:buFont typeface="Sora"/>
              <a:buChar char="•"/>
            </a:pPr>
            <a:r>
              <a:rPr lang="en-ID" sz="2000" dirty="0">
                <a:solidFill>
                  <a:srgbClr val="103864"/>
                </a:solidFill>
                <a:latin typeface="Sora"/>
                <a:cs typeface="Sora"/>
              </a:rPr>
              <a:t>Control       : Existing link.</a:t>
            </a:r>
          </a:p>
          <a:p>
            <a:pPr marL="715963" indent="-273050">
              <a:buClr>
                <a:srgbClr val="103864"/>
              </a:buClr>
              <a:buSzPts val="2000"/>
              <a:buFont typeface="Sora"/>
              <a:buChar char="•"/>
            </a:pPr>
            <a:r>
              <a:rPr lang="en-ID" sz="2000" dirty="0">
                <a:solidFill>
                  <a:srgbClr val="103864"/>
                </a:solidFill>
                <a:latin typeface="Sora"/>
                <a:cs typeface="Sora"/>
              </a:rPr>
              <a:t>Treatment : New link, such as in picture not text.</a:t>
            </a:r>
          </a:p>
          <a:p>
            <a:pPr marL="442913">
              <a:buClr>
                <a:srgbClr val="103864"/>
              </a:buClr>
              <a:buSzPts val="2000"/>
            </a:pPr>
            <a:endParaRPr lang="en-ID" sz="2000" dirty="0">
              <a:solidFill>
                <a:srgbClr val="103864"/>
              </a:solidFill>
              <a:latin typeface="Sora"/>
              <a:cs typeface="Sora"/>
            </a:endParaRPr>
          </a:p>
          <a:p>
            <a:pPr algn="just">
              <a:buClr>
                <a:srgbClr val="103864"/>
              </a:buClr>
              <a:buSzPts val="2000"/>
            </a:pPr>
            <a:r>
              <a:rPr lang="en-ID" sz="2000" dirty="0">
                <a:solidFill>
                  <a:srgbClr val="103864"/>
                </a:solidFill>
                <a:latin typeface="Sora"/>
                <a:cs typeface="Sora"/>
              </a:rPr>
              <a:t>4.    Define Hypothesis</a:t>
            </a:r>
            <a:endParaRPr lang="en-ID" sz="2000" dirty="0">
              <a:solidFill>
                <a:srgbClr val="103864"/>
              </a:solidFill>
              <a:latin typeface="Sora"/>
              <a:cs typeface="Sora"/>
              <a:sym typeface="Sora"/>
            </a:endParaRPr>
          </a:p>
          <a:p>
            <a:pPr marL="715963" indent="-273050">
              <a:buClr>
                <a:srgbClr val="103864"/>
              </a:buClr>
              <a:buSzPts val="2000"/>
              <a:buFont typeface="Sora"/>
              <a:buChar char="•"/>
            </a:pPr>
            <a:r>
              <a:rPr lang="en-ID" sz="2000" dirty="0">
                <a:solidFill>
                  <a:srgbClr val="103864"/>
                </a:solidFill>
                <a:latin typeface="Sora"/>
                <a:cs typeface="Sora"/>
              </a:rPr>
              <a:t>H</a:t>
            </a:r>
            <a:r>
              <a:rPr lang="en-ID" dirty="0">
                <a:solidFill>
                  <a:srgbClr val="103864"/>
                </a:solidFill>
                <a:latin typeface="Sora"/>
                <a:cs typeface="Sora"/>
              </a:rPr>
              <a:t>0</a:t>
            </a:r>
            <a:r>
              <a:rPr lang="en-ID" sz="2000" dirty="0">
                <a:solidFill>
                  <a:srgbClr val="103864"/>
                </a:solidFill>
                <a:latin typeface="Sora"/>
                <a:cs typeface="Sora"/>
              </a:rPr>
              <a:t> (Null Hypothesis) : CTR New link such as in the picture, not text equal to or less than the existing link.</a:t>
            </a:r>
          </a:p>
          <a:p>
            <a:pPr marL="715963" indent="-273050" algn="just">
              <a:buClr>
                <a:srgbClr val="103864"/>
              </a:buClr>
              <a:buSzPts val="2000"/>
              <a:buFont typeface="Sora"/>
              <a:buChar char="•"/>
            </a:pPr>
            <a:r>
              <a:rPr lang="en-ID" sz="2000" dirty="0">
                <a:solidFill>
                  <a:srgbClr val="103864"/>
                </a:solidFill>
                <a:latin typeface="Sora"/>
                <a:cs typeface="Sora"/>
              </a:rPr>
              <a:t>H</a:t>
            </a:r>
            <a:r>
              <a:rPr lang="en-ID" dirty="0">
                <a:solidFill>
                  <a:srgbClr val="103864"/>
                </a:solidFill>
                <a:latin typeface="Sora"/>
                <a:cs typeface="Sora"/>
              </a:rPr>
              <a:t>1</a:t>
            </a:r>
            <a:r>
              <a:rPr lang="en-ID" sz="2000" dirty="0">
                <a:solidFill>
                  <a:srgbClr val="103864"/>
                </a:solidFill>
                <a:latin typeface="Sora"/>
                <a:cs typeface="Sora"/>
              </a:rPr>
              <a:t> (Alternative Hypothesis) : CTR New link such as in the picture, not text more than the existing link.</a:t>
            </a:r>
          </a:p>
          <a:p>
            <a:pPr marL="806450" indent="-285750" algn="just">
              <a:buClr>
                <a:srgbClr val="103864"/>
              </a:buClr>
              <a:buSzPts val="2000"/>
              <a:buFont typeface="Sora"/>
              <a:buChar char="•"/>
            </a:pPr>
            <a:endParaRPr lang="en-ID" sz="2000" dirty="0">
              <a:solidFill>
                <a:srgbClr val="103864"/>
              </a:solidFill>
              <a:latin typeface="Sora"/>
              <a:cs typeface="Sora"/>
            </a:endParaRPr>
          </a:p>
        </p:txBody>
      </p:sp>
    </p:spTree>
    <p:extLst>
      <p:ext uri="{BB962C8B-B14F-4D97-AF65-F5344CB8AC3E}">
        <p14:creationId xmlns:p14="http://schemas.microsoft.com/office/powerpoint/2010/main" val="3510666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p>
            <a:pPr>
              <a:buSzPts val="4000"/>
            </a:pPr>
            <a:r>
              <a:rPr lang="en-US" sz="4000" dirty="0">
                <a:solidFill>
                  <a:srgbClr val="103864"/>
                </a:solidFill>
                <a:latin typeface="Sora"/>
                <a:ea typeface="Sora"/>
                <a:cs typeface="Sora"/>
                <a:sym typeface="Sora"/>
              </a:rPr>
              <a:t>Designing Experiments</a:t>
            </a:r>
            <a:endParaRPr dirty="0"/>
          </a:p>
        </p:txBody>
      </p:sp>
    </p:spTree>
    <p:extLst>
      <p:ext uri="{BB962C8B-B14F-4D97-AF65-F5344CB8AC3E}">
        <p14:creationId xmlns:p14="http://schemas.microsoft.com/office/powerpoint/2010/main" val="1529822246"/>
      </p:ext>
    </p:extLst>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253</TotalTime>
  <Words>1947</Words>
  <Application>Microsoft Office PowerPoint</Application>
  <PresentationFormat>Widescreen</PresentationFormat>
  <Paragraphs>200</Paragraphs>
  <Slides>31</Slides>
  <Notes>31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31</vt:i4>
      </vt:variant>
    </vt:vector>
  </HeadingPairs>
  <TitlesOfParts>
    <vt:vector size="42" baseType="lpstr">
      <vt:lpstr>Montserrat Light</vt:lpstr>
      <vt:lpstr>Roboto Mono Light</vt:lpstr>
      <vt:lpstr>Calibri</vt:lpstr>
      <vt:lpstr>Wingdings</vt:lpstr>
      <vt:lpstr>Sora</vt:lpstr>
      <vt:lpstr>Arial</vt:lpstr>
      <vt:lpstr>Roboto Mono Medium</vt:lpstr>
      <vt:lpstr>Roboto Mono</vt:lpstr>
      <vt:lpstr>Segoe UI</vt:lpstr>
      <vt:lpstr>1_Office Theme</vt:lpstr>
      <vt:lpstr>Office Theme</vt:lpstr>
      <vt:lpstr>PowerPoint Presentation</vt:lpstr>
      <vt:lpstr>Outline</vt:lpstr>
      <vt:lpstr>Introduction/Background</vt:lpstr>
      <vt:lpstr>Introduction</vt:lpstr>
      <vt:lpstr>Setting Up Problem</vt:lpstr>
      <vt:lpstr>Setting Up Problem</vt:lpstr>
      <vt:lpstr>Setting Up Problem</vt:lpstr>
      <vt:lpstr>Setting Up Problem</vt:lpstr>
      <vt:lpstr>Designing Experiments</vt:lpstr>
      <vt:lpstr>Designing Experiments</vt:lpstr>
      <vt:lpstr>Designing Experiments</vt:lpstr>
      <vt:lpstr>Analyzing and Interpreting the Data</vt:lpstr>
      <vt:lpstr>Analyzing and Interpreting the Data</vt:lpstr>
      <vt:lpstr>Analyzing and Interpreting the Data</vt:lpstr>
      <vt:lpstr>Analyzing and Interpreting the Data</vt:lpstr>
      <vt:lpstr>Analyzing and Interpreting the Data</vt:lpstr>
      <vt:lpstr>Analyzing and Interpreting the Data</vt:lpstr>
      <vt:lpstr>Analyzing and Interpreting the Data</vt:lpstr>
      <vt:lpstr>Analyzing and Interpreting the Data</vt:lpstr>
      <vt:lpstr>Analyzing and Interpreting the Data</vt:lpstr>
      <vt:lpstr>Analyzing and Interpreting the Data</vt:lpstr>
      <vt:lpstr>Analyzing and Interpreting the Data</vt:lpstr>
      <vt:lpstr>Analyzing and Interpreting the Data</vt:lpstr>
      <vt:lpstr>Analyzing and Interpreting the Data</vt:lpstr>
      <vt:lpstr>Conclusion and Recommendation</vt:lpstr>
      <vt:lpstr>Conclusion</vt:lpstr>
      <vt:lpstr>Conclusion</vt:lpstr>
      <vt:lpstr>Conclusion</vt:lpstr>
      <vt:lpstr>Recommendation</vt:lpstr>
      <vt:lpstr>Reference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RIDO TRI PUTRA</dc:creator>
  <cp:lastModifiedBy>UYUN</cp:lastModifiedBy>
  <cp:revision>15</cp:revision>
  <dcterms:created xsi:type="dcterms:W3CDTF">2022-06-30T03:08:43Z</dcterms:created>
  <dcterms:modified xsi:type="dcterms:W3CDTF">2023-04-12T15:29:01Z</dcterms:modified>
</cp:coreProperties>
</file>